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6" r:id="rId5"/>
    <p:sldId id="272" r:id="rId6"/>
    <p:sldId id="285" r:id="rId7"/>
    <p:sldId id="275" r:id="rId8"/>
    <p:sldId id="283" r:id="rId9"/>
    <p:sldId id="276" r:id="rId10"/>
    <p:sldId id="284" r:id="rId11"/>
    <p:sldId id="287" r:id="rId12"/>
    <p:sldId id="280" r:id="rId13"/>
    <p:sldId id="281" r:id="rId14"/>
    <p:sldId id="282" r:id="rId15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2A5E"/>
    <a:srgbClr val="535456"/>
    <a:srgbClr val="FDD617"/>
    <a:srgbClr val="EEEEEE"/>
    <a:srgbClr val="C1E5F5"/>
    <a:srgbClr val="83CBEB"/>
    <a:srgbClr val="46B1E1"/>
    <a:srgbClr val="229DD4"/>
    <a:srgbClr val="BCC2E6"/>
    <a:srgbClr val="BFB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C6282D-BB3B-4247-A781-27E2B079C56C}" v="18" dt="2024-03-28T16:33:41.6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55" autoAdjust="0"/>
    <p:restoredTop sz="95337" autoAdjust="0"/>
  </p:normalViewPr>
  <p:slideViewPr>
    <p:cSldViewPr snapToGrid="0">
      <p:cViewPr varScale="1">
        <p:scale>
          <a:sx n="79" d="100"/>
          <a:sy n="79" d="100"/>
        </p:scale>
        <p:origin x="1290" y="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55420-CFCB-48A9-B3E3-688172E73318}" type="datetimeFigureOut">
              <a:rPr lang="nl-BE" smtClean="0"/>
              <a:pPr/>
              <a:t>3/02/2026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8ABC0D-18DF-402A-8324-7A2094340468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61041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03C8CA-6FA5-39AE-EB6D-6C63FE713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880D508-3DD1-E08C-C4E5-3CC364B284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6415DE5-C139-6236-640E-ABC7EF3D0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307C6-062A-4BC6-95F0-50A60C43FA7D}" type="datetimeFigureOut">
              <a:rPr lang="nl-BE" smtClean="0"/>
              <a:pPr/>
              <a:t>3/02/2026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7CF7D10-6652-5E0E-607D-F3366CE57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D2EA3AB-8023-526F-C2F9-F743FFCC7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6E7C2-D6BF-4A24-90C5-FF28FC961902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53251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50079B-D0EB-A0AB-82D1-79F04E2C1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0135E69-A6A2-25CD-C656-5E61CA4ADF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936949A-0CAE-198F-B4D6-8AE91C9E7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307C6-062A-4BC6-95F0-50A60C43FA7D}" type="datetimeFigureOut">
              <a:rPr lang="nl-BE" smtClean="0"/>
              <a:pPr/>
              <a:t>3/02/2026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D318CF9-D208-55A6-1E5F-0664BD809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E344E9-2ABB-1972-C812-271E1E689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6E7C2-D6BF-4A24-90C5-FF28FC961902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76149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DE52067-E0CA-695C-49EE-A1B14604B6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54E19BA-26E8-8A98-58DF-5DA4DA05A7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8F4E692-51DE-9905-945C-844A9E9DF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307C6-062A-4BC6-95F0-50A60C43FA7D}" type="datetimeFigureOut">
              <a:rPr lang="nl-BE" smtClean="0"/>
              <a:pPr/>
              <a:t>3/02/2026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13723C9-FA1F-C29A-35AE-01AB1B6E7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EAAF71F-2744-90B7-3B3A-F258E6BE0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6E7C2-D6BF-4A24-90C5-FF28FC961902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19023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1CB77F-4805-1F8A-1F87-92C4CCE8E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0495D0-15A1-6970-9B6E-4762EECD86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BE612FD-7D4D-ED37-E00C-019923348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307C6-062A-4BC6-95F0-50A60C43FA7D}" type="datetimeFigureOut">
              <a:rPr lang="nl-BE" smtClean="0"/>
              <a:pPr/>
              <a:t>3/02/2026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FF353EC-30DC-295A-FF49-506F19394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6A496F4-D117-93AE-CA13-A58ACC2B2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6E7C2-D6BF-4A24-90C5-FF28FC961902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02873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D8C033-592F-2100-663E-91E512FE9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0C396D3-8DB4-F5F0-9901-876375BB77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24D57D4-BE91-7869-03AF-379A0406F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307C6-062A-4BC6-95F0-50A60C43FA7D}" type="datetimeFigureOut">
              <a:rPr lang="nl-BE" smtClean="0"/>
              <a:pPr/>
              <a:t>3/02/2026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FDBEC1A-CCAE-E366-7CCB-6E2ED3285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71C6381-E3AA-10A4-D5BD-EF753350A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6E7C2-D6BF-4A24-90C5-FF28FC961902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67875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7FDF46-7E0F-BB7F-ED67-B14CAD261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EE6340-DBC3-A3E2-3D95-8C5D612582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D5BCCD5-2576-05E2-56C0-472D50B5E1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995A7A0-CF5D-2369-E2E3-2E646353C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307C6-062A-4BC6-95F0-50A60C43FA7D}" type="datetimeFigureOut">
              <a:rPr lang="nl-BE" smtClean="0"/>
              <a:pPr/>
              <a:t>3/02/2026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AF8251F-9D52-6191-B60B-170224C07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51F12F0-11EE-C675-6801-0D2A8ADD7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6E7C2-D6BF-4A24-90C5-FF28FC961902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3533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1A7C8B-FDE2-D7DE-FB4F-23B4FCA88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9C6452F-6468-1A2B-C162-DDDB5AD288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07A7574-D825-7B06-863F-362338F466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4FD5DF8-194B-FEEB-4A08-737785356B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1AA749C-673E-FD5D-FA53-10405DF08B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3CA848F5-E5B8-9A7C-9681-F1D81CEDF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307C6-062A-4BC6-95F0-50A60C43FA7D}" type="datetimeFigureOut">
              <a:rPr lang="nl-BE" smtClean="0"/>
              <a:pPr/>
              <a:t>3/02/2026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F8687448-F063-571C-9214-DCD98B069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2C3417D-EFF1-C435-9D46-A2FF03AD5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6E7C2-D6BF-4A24-90C5-FF28FC961902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47169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6E9B50-D3F0-C1FF-CDAF-7DDA967A0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2AA9FE4-976D-DFE8-0D6A-5EBC28BB9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307C6-062A-4BC6-95F0-50A60C43FA7D}" type="datetimeFigureOut">
              <a:rPr lang="nl-BE" smtClean="0"/>
              <a:pPr/>
              <a:t>3/02/2026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FA50984-0F59-9068-96CD-84DA9FA60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3837B08-69D5-89F2-FF45-818EF440E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6E7C2-D6BF-4A24-90C5-FF28FC961902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34600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1A71EA6-B8B6-A8D6-CE2D-4BD7D95D7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307C6-062A-4BC6-95F0-50A60C43FA7D}" type="datetimeFigureOut">
              <a:rPr lang="nl-BE" smtClean="0"/>
              <a:pPr/>
              <a:t>3/02/2026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EA69579-62FB-D5C0-F5C6-2DACAB5F9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C7788D0-AA58-2030-8EEB-A595F6AED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6E7C2-D6BF-4A24-90C5-FF28FC961902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16869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CA4E83-E41D-BE09-DCE8-1CF3E112E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491366-7906-CBB1-E632-01A44C618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A57C70B-8540-6E4E-557E-117811A584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5F60E3A-3468-9D69-719E-495D6D9AF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307C6-062A-4BC6-95F0-50A60C43FA7D}" type="datetimeFigureOut">
              <a:rPr lang="nl-BE" smtClean="0"/>
              <a:pPr/>
              <a:t>3/02/2026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A477682-3B0C-F529-6D1D-08663778C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D336480-E561-E9A4-AE81-93B6B1FF8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6E7C2-D6BF-4A24-90C5-FF28FC961902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0630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57F0D6-B1A2-32C4-4E6D-4632305F0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55B2D39-36AD-A416-1312-808FACC328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6ADCC49-605F-52AE-255B-9A8F89FBF7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5F2B166-891D-9826-69ED-0443D5CFE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307C6-062A-4BC6-95F0-50A60C43FA7D}" type="datetimeFigureOut">
              <a:rPr lang="nl-BE" smtClean="0"/>
              <a:pPr/>
              <a:t>3/02/2026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0EBAB35-B204-F867-63B5-0CEAD0878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D1B46D6-6F73-369F-3420-63A1BFF0D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6E7C2-D6BF-4A24-90C5-FF28FC961902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16657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584010B-78C2-CEBA-92EC-03CF1EE05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0B59C77-7AA7-C232-E7C1-7D6922295B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852F916-5AF5-B21A-2209-A3AA9990D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E307C6-062A-4BC6-95F0-50A60C43FA7D}" type="datetimeFigureOut">
              <a:rPr lang="nl-BE" smtClean="0"/>
              <a:pPr/>
              <a:t>3/02/2026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5EA63B2-11F1-4703-F4AD-EE5DF8903A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34A354F-CBA7-07EC-993D-066C89E50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26E7C2-D6BF-4A24-90C5-FF28FC961902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88383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jpeg"/><Relationship Id="rId21" Type="http://schemas.openxmlformats.org/officeDocument/2006/relationships/image" Target="../media/image26.jpg"/><Relationship Id="rId7" Type="http://schemas.openxmlformats.org/officeDocument/2006/relationships/image" Target="../media/image12.jp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20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jpg"/><Relationship Id="rId10" Type="http://schemas.openxmlformats.org/officeDocument/2006/relationships/image" Target="../media/image15.jpg"/><Relationship Id="rId19" Type="http://schemas.openxmlformats.org/officeDocument/2006/relationships/image" Target="../media/image24.png"/><Relationship Id="rId4" Type="http://schemas.openxmlformats.org/officeDocument/2006/relationships/image" Target="../media/image9.jpe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 rot="2700000">
            <a:off x="1488560" y="-4595029"/>
            <a:ext cx="5138596" cy="13558305"/>
          </a:xfrm>
          <a:prstGeom prst="roundRect">
            <a:avLst>
              <a:gd name="adj" fmla="val 50000"/>
            </a:avLst>
          </a:prstGeom>
          <a:solidFill>
            <a:srgbClr val="222A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2158" y="3063097"/>
            <a:ext cx="3550748" cy="2821285"/>
          </a:xfrm>
        </p:spPr>
        <p:txBody>
          <a:bodyPr wrap="square" lIns="0" tIns="0" rIns="0" bIns="0" anchor="t" anchorCtr="0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500" dirty="0">
                <a:solidFill>
                  <a:schemeClr val="bg1"/>
                </a:solidFill>
                <a:latin typeface="Montserrat Bold" pitchFamily="2" charset="0"/>
                <a:ea typeface="Inter SemiBold" panose="02000503000000020004" pitchFamily="2" charset="0"/>
              </a:rPr>
              <a:t>POST EVENT</a:t>
            </a:r>
            <a:br>
              <a:rPr lang="en-US" sz="5500" dirty="0">
                <a:solidFill>
                  <a:schemeClr val="bg1"/>
                </a:solidFill>
                <a:latin typeface="Montserrat Bold" pitchFamily="2" charset="0"/>
                <a:ea typeface="Inter SemiBold" panose="02000503000000020004" pitchFamily="2" charset="0"/>
              </a:rPr>
            </a:br>
            <a:r>
              <a:rPr lang="en-US" sz="5500" dirty="0">
                <a:solidFill>
                  <a:schemeClr val="bg1"/>
                </a:solidFill>
                <a:latin typeface="Montserrat Bold" pitchFamily="2" charset="0"/>
                <a:ea typeface="Inter SemiBold" panose="02000503000000020004" pitchFamily="2" charset="0"/>
              </a:rPr>
              <a:t>REPORT 2025</a:t>
            </a:r>
          </a:p>
        </p:txBody>
      </p:sp>
      <p:sp>
        <p:nvSpPr>
          <p:cNvPr id="28" name="Rounded Rectangle 27"/>
          <p:cNvSpPr/>
          <p:nvPr/>
        </p:nvSpPr>
        <p:spPr>
          <a:xfrm rot="2700000">
            <a:off x="3724183" y="5497083"/>
            <a:ext cx="935933" cy="2653470"/>
          </a:xfrm>
          <a:prstGeom prst="roundRect">
            <a:avLst>
              <a:gd name="adj" fmla="val 50000"/>
            </a:avLst>
          </a:prstGeom>
          <a:solidFill>
            <a:srgbClr val="535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" name="Rounded Rectangle 29"/>
          <p:cNvSpPr/>
          <p:nvPr/>
        </p:nvSpPr>
        <p:spPr>
          <a:xfrm rot="2700000">
            <a:off x="1186091" y="-1484553"/>
            <a:ext cx="935933" cy="2653470"/>
          </a:xfrm>
          <a:prstGeom prst="roundRect">
            <a:avLst>
              <a:gd name="adj" fmla="val 50000"/>
            </a:avLst>
          </a:prstGeom>
          <a:solidFill>
            <a:srgbClr val="222A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393" y="6003892"/>
            <a:ext cx="1896177" cy="473904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1012158" y="2084845"/>
            <a:ext cx="3550748" cy="66300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2700"/>
              </a:lnSpc>
            </a:pPr>
            <a:r>
              <a:rPr lang="en-US" sz="1800" dirty="0">
                <a:solidFill>
                  <a:srgbClr val="FDD617"/>
                </a:solidFill>
                <a:latin typeface="Montserrat SemiBold" pitchFamily="2" charset="0"/>
                <a:ea typeface="Inter SemiBold" panose="02000503000000020004" pitchFamily="2" charset="0"/>
              </a:rPr>
              <a:t>Construction Jobs Expo</a:t>
            </a:r>
          </a:p>
          <a:p>
            <a:pPr algn="l">
              <a:lnSpc>
                <a:spcPts val="2700"/>
              </a:lnSpc>
            </a:pPr>
            <a:r>
              <a:rPr lang="en-US" sz="1800" dirty="0">
                <a:solidFill>
                  <a:srgbClr val="FDD617"/>
                </a:solidFill>
                <a:latin typeface="Montserrat SemiBold" pitchFamily="2" charset="0"/>
                <a:ea typeface="Inter SemiBold" panose="02000503000000020004" pitchFamily="2" charset="0"/>
              </a:rPr>
              <a:t>11</a:t>
            </a:r>
            <a:r>
              <a:rPr lang="en-US" sz="1800" baseline="30000" dirty="0">
                <a:solidFill>
                  <a:srgbClr val="FDD617"/>
                </a:solidFill>
                <a:latin typeface="Montserrat SemiBold" pitchFamily="2" charset="0"/>
                <a:ea typeface="Inter SemiBold" panose="02000503000000020004" pitchFamily="2" charset="0"/>
              </a:rPr>
              <a:t>th</a:t>
            </a:r>
            <a:r>
              <a:rPr lang="en-US" sz="1800" dirty="0">
                <a:solidFill>
                  <a:srgbClr val="FDD617"/>
                </a:solidFill>
                <a:latin typeface="Montserrat SemiBold" pitchFamily="2" charset="0"/>
                <a:ea typeface="Inter SemiBold" panose="02000503000000020004" pitchFamily="2" charset="0"/>
              </a:rPr>
              <a:t> October 2025, RDS, Dublin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515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7586" y="582287"/>
            <a:ext cx="5810928" cy="430887"/>
          </a:xfrm>
        </p:spPr>
        <p:txBody>
          <a:bodyPr wrap="square" lIns="0" tIns="0" rIns="0" bIns="0" anchor="t" anchorCtr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800" dirty="0">
                <a:latin typeface="Montserrat Bold" pitchFamily="2" charset="0"/>
                <a:ea typeface="Inter SemiBold" panose="02000503000000020004" pitchFamily="2" charset="0"/>
              </a:rPr>
              <a:t>CONTACT</a:t>
            </a:r>
          </a:p>
        </p:txBody>
      </p:sp>
      <p:sp>
        <p:nvSpPr>
          <p:cNvPr id="41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9172231" y="6431025"/>
            <a:ext cx="1768232" cy="18466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>
                <a:solidFill>
                  <a:srgbClr val="58595B"/>
                </a:solidFill>
                <a:latin typeface="Montserrat regular" pitchFamily="2" charset="0"/>
                <a:ea typeface="Inter regular" panose="02000503000000020004" pitchFamily="2" charset="0"/>
              </a:rPr>
              <a:t>Post event report 2025</a:t>
            </a:r>
          </a:p>
        </p:txBody>
      </p:sp>
      <p:sp>
        <p:nvSpPr>
          <p:cNvPr id="42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11454082" y="6415636"/>
            <a:ext cx="348861" cy="2154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400" dirty="0">
                <a:solidFill>
                  <a:srgbClr val="222A5E"/>
                </a:solidFill>
                <a:latin typeface="Montserrat SemiBold" pitchFamily="2" charset="0"/>
                <a:ea typeface="Inter regular" panose="02000503000000020004" pitchFamily="2" charset="0"/>
              </a:rPr>
              <a:t>09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11238031" y="6383652"/>
            <a:ext cx="0" cy="279413"/>
          </a:xfrm>
          <a:prstGeom prst="line">
            <a:avLst/>
          </a:prstGeom>
          <a:ln w="9525">
            <a:solidFill>
              <a:srgbClr val="5859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89058" y="6243615"/>
            <a:ext cx="11413885" cy="0"/>
          </a:xfrm>
          <a:prstGeom prst="line">
            <a:avLst/>
          </a:prstGeom>
          <a:ln w="12700">
            <a:solidFill>
              <a:srgbClr val="5859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6" name="Picture 4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" y="6407339"/>
            <a:ext cx="928429" cy="232039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807586" y="1081716"/>
            <a:ext cx="6887860" cy="33855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2200" dirty="0">
                <a:solidFill>
                  <a:srgbClr val="535456"/>
                </a:solidFill>
                <a:latin typeface="Montserrat regular" pitchFamily="2" charset="0"/>
                <a:ea typeface="Inter SemiBold" panose="02000503000000020004" pitchFamily="2" charset="0"/>
              </a:rPr>
              <a:t>For further information please contact:</a:t>
            </a:r>
          </a:p>
        </p:txBody>
      </p:sp>
      <p:sp>
        <p:nvSpPr>
          <p:cNvPr id="32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3043783" y="2166413"/>
            <a:ext cx="1706419" cy="20005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dirty="0">
                <a:solidFill>
                  <a:schemeClr val="bg1"/>
                </a:solidFill>
                <a:latin typeface="Montserrat Bold" pitchFamily="2" charset="0"/>
                <a:ea typeface="Inter regular" panose="02000503000000020004" pitchFamily="2" charset="0"/>
              </a:rPr>
              <a:t>Michelle Bingham</a:t>
            </a:r>
          </a:p>
        </p:txBody>
      </p:sp>
      <p:sp>
        <p:nvSpPr>
          <p:cNvPr id="47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7334595" y="2166413"/>
            <a:ext cx="1706419" cy="35907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350"/>
              </a:lnSpc>
            </a:pPr>
            <a:r>
              <a:rPr lang="en-US" sz="1300" dirty="0">
                <a:solidFill>
                  <a:schemeClr val="bg1"/>
                </a:solidFill>
                <a:latin typeface="Montserrat Bold" pitchFamily="2" charset="0"/>
                <a:ea typeface="Inter regular" panose="02000503000000020004" pitchFamily="2" charset="0"/>
              </a:rPr>
              <a:t>Sharon Phillips-Davies</a:t>
            </a:r>
          </a:p>
        </p:txBody>
      </p:sp>
      <p:sp>
        <p:nvSpPr>
          <p:cNvPr id="48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7357399" y="2559561"/>
            <a:ext cx="1660810" cy="60016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900" dirty="0">
                <a:solidFill>
                  <a:schemeClr val="bg1"/>
                </a:solidFill>
                <a:latin typeface="Montserrat Medium" pitchFamily="2" charset="0"/>
                <a:ea typeface="Inter regular" panose="02000503000000020004" pitchFamily="2" charset="0"/>
              </a:rPr>
              <a:t>Sponsorship &amp; Exhibitions Customer Support Manager</a:t>
            </a:r>
          </a:p>
          <a:p>
            <a:pPr>
              <a:lnSpc>
                <a:spcPct val="100000"/>
              </a:lnSpc>
            </a:pPr>
            <a:endParaRPr lang="en-US" sz="800" dirty="0">
              <a:solidFill>
                <a:schemeClr val="bg1"/>
              </a:solidFill>
              <a:latin typeface="Montserrat regular" pitchFamily="2" charset="0"/>
              <a:ea typeface="Inter regular" panose="02000503000000020004" pitchFamily="2" charset="0"/>
            </a:endParaRPr>
          </a:p>
          <a:p>
            <a:pPr>
              <a:lnSpc>
                <a:spcPct val="100000"/>
              </a:lnSpc>
            </a:pPr>
            <a:r>
              <a:rPr lang="de-DE" sz="650" dirty="0">
                <a:solidFill>
                  <a:schemeClr val="bg1"/>
                </a:solidFill>
                <a:latin typeface="Montserrat Bold" pitchFamily="2" charset="0"/>
                <a:ea typeface="Inter regular" panose="02000503000000020004" pitchFamily="2" charset="0"/>
              </a:rPr>
              <a:t>T: +44 207 903 2402</a:t>
            </a:r>
          </a:p>
          <a:p>
            <a:pPr>
              <a:lnSpc>
                <a:spcPct val="100000"/>
              </a:lnSpc>
            </a:pPr>
            <a:r>
              <a:rPr lang="de-DE" sz="650" dirty="0">
                <a:solidFill>
                  <a:schemeClr val="bg1"/>
                </a:solidFill>
                <a:latin typeface="Montserrat Bold" pitchFamily="2" charset="0"/>
                <a:ea typeface="Inter regular" panose="02000503000000020004" pitchFamily="2" charset="0"/>
              </a:rPr>
              <a:t>E: sharon.phillips-aviescrugroup.com</a:t>
            </a:r>
            <a:endParaRPr lang="en-US" sz="650" dirty="0">
              <a:solidFill>
                <a:schemeClr val="bg1"/>
              </a:solidFill>
              <a:latin typeface="Montserrat Bold" pitchFamily="2" charset="0"/>
              <a:ea typeface="Inter regular" panose="02000503000000020004" pitchFamily="2" charset="0"/>
            </a:endParaRPr>
          </a:p>
        </p:txBody>
      </p:sp>
      <p:sp>
        <p:nvSpPr>
          <p:cNvPr id="53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9520295" y="2390074"/>
            <a:ext cx="1625827" cy="47705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900" dirty="0">
                <a:solidFill>
                  <a:schemeClr val="bg1"/>
                </a:solidFill>
                <a:latin typeface="Montserrat Medium" pitchFamily="2" charset="0"/>
                <a:ea typeface="Inter regular" panose="02000503000000020004" pitchFamily="2" charset="0"/>
              </a:rPr>
              <a:t>Senior Marketing</a:t>
            </a:r>
          </a:p>
          <a:p>
            <a:pPr>
              <a:lnSpc>
                <a:spcPct val="100000"/>
              </a:lnSpc>
            </a:pPr>
            <a:r>
              <a:rPr lang="en-US" sz="900" dirty="0">
                <a:solidFill>
                  <a:schemeClr val="bg1"/>
                </a:solidFill>
                <a:latin typeface="Montserrat Medium" pitchFamily="2" charset="0"/>
                <a:ea typeface="Inter regular" panose="02000503000000020004" pitchFamily="2" charset="0"/>
              </a:rPr>
              <a:t>Manager</a:t>
            </a:r>
            <a:endParaRPr lang="en-US" sz="800" dirty="0">
              <a:solidFill>
                <a:schemeClr val="bg1"/>
              </a:solidFill>
              <a:latin typeface="Montserrat regular" pitchFamily="2" charset="0"/>
              <a:ea typeface="Inter regular" panose="02000503000000020004" pitchFamily="2" charset="0"/>
            </a:endParaRPr>
          </a:p>
          <a:p>
            <a:pPr>
              <a:lnSpc>
                <a:spcPct val="100000"/>
              </a:lnSpc>
            </a:pPr>
            <a:r>
              <a:rPr lang="de-DE" sz="650" dirty="0">
                <a:solidFill>
                  <a:schemeClr val="bg1"/>
                </a:solidFill>
                <a:latin typeface="Montserrat Bold" pitchFamily="2" charset="0"/>
                <a:ea typeface="Inter regular" panose="02000503000000020004" pitchFamily="2" charset="0"/>
              </a:rPr>
              <a:t>T: +44 20 7903 2091</a:t>
            </a:r>
          </a:p>
          <a:p>
            <a:pPr>
              <a:lnSpc>
                <a:spcPct val="100000"/>
              </a:lnSpc>
            </a:pPr>
            <a:r>
              <a:rPr lang="de-DE" sz="650" dirty="0">
                <a:solidFill>
                  <a:schemeClr val="bg1"/>
                </a:solidFill>
                <a:latin typeface="Montserrat Bold" pitchFamily="2" charset="0"/>
                <a:ea typeface="Inter regular" panose="02000503000000020004" pitchFamily="2" charset="0"/>
              </a:rPr>
              <a:t>E: kay.beloe@crugroup.com</a:t>
            </a:r>
            <a:endParaRPr lang="en-US" sz="650" dirty="0">
              <a:solidFill>
                <a:schemeClr val="bg1"/>
              </a:solidFill>
              <a:latin typeface="Montserrat Bold" pitchFamily="2" charset="0"/>
              <a:ea typeface="Inter regular" panose="02000503000000020004" pitchFamily="2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492189" y="1677107"/>
            <a:ext cx="34021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u="sng" dirty="0">
                <a:latin typeface="Montserrat Bold"/>
              </a:rPr>
              <a:t>Sales: Emma Cash</a:t>
            </a:r>
          </a:p>
          <a:p>
            <a:r>
              <a:rPr lang="en-IE" sz="1600" dirty="0">
                <a:latin typeface="Montserrat Bold"/>
              </a:rPr>
              <a:t>Phone: 086 045 0480</a:t>
            </a:r>
          </a:p>
          <a:p>
            <a:r>
              <a:rPr lang="en-IE" sz="1600" dirty="0">
                <a:latin typeface="Montserrat Bold"/>
              </a:rPr>
              <a:t>Email: emma@careers.ie</a:t>
            </a:r>
          </a:p>
        </p:txBody>
      </p:sp>
      <p:pic>
        <p:nvPicPr>
          <p:cNvPr id="52" name="Picture 51" descr="Emma Cash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6537" y="1601410"/>
            <a:ext cx="1623733" cy="1623733"/>
          </a:xfrm>
          <a:prstGeom prst="rect">
            <a:avLst/>
          </a:prstGeom>
        </p:spPr>
      </p:pic>
      <p:pic>
        <p:nvPicPr>
          <p:cNvPr id="54" name="Picture 53" descr="Cormac O'Meara 2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6824" y="3450876"/>
            <a:ext cx="1631576" cy="1647891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2492189" y="3514164"/>
            <a:ext cx="18918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600" u="sng" dirty="0">
                <a:latin typeface="Montserrat Bold"/>
              </a:rPr>
              <a:t>Marketing: </a:t>
            </a:r>
            <a:r>
              <a:rPr lang="en-IE" sz="1600" u="sng" dirty="0" err="1">
                <a:latin typeface="Montserrat Bold"/>
              </a:rPr>
              <a:t>Cormac</a:t>
            </a:r>
            <a:r>
              <a:rPr lang="en-IE" sz="1600" u="sng" dirty="0">
                <a:latin typeface="Montserrat Bold"/>
              </a:rPr>
              <a:t> O’Meara</a:t>
            </a:r>
          </a:p>
          <a:p>
            <a:r>
              <a:rPr lang="en-IE" sz="1600" dirty="0">
                <a:latin typeface="Montserrat Bold"/>
              </a:rPr>
              <a:t>Phone: 083 158 9997</a:t>
            </a:r>
          </a:p>
          <a:p>
            <a:r>
              <a:rPr lang="en-IE" sz="1600" dirty="0">
                <a:latin typeface="Montserrat Bold"/>
              </a:rPr>
              <a:t>Email: cormac@careers.ie</a:t>
            </a:r>
          </a:p>
        </p:txBody>
      </p:sp>
      <p:pic>
        <p:nvPicPr>
          <p:cNvPr id="19" name="Picture 18" descr="Kevin Branigan 2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44289" y="3413592"/>
            <a:ext cx="1677119" cy="166043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491067" y="3406588"/>
            <a:ext cx="1717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600" u="sng" dirty="0">
                <a:latin typeface="Montserrat Bold"/>
              </a:rPr>
              <a:t>Accounts: Kevin </a:t>
            </a:r>
            <a:r>
              <a:rPr lang="en-IE" sz="1600" u="sng" dirty="0" err="1">
                <a:latin typeface="Montserrat Bold"/>
              </a:rPr>
              <a:t>Branigan</a:t>
            </a:r>
            <a:endParaRPr lang="en-IE" sz="1600" u="sng" dirty="0">
              <a:latin typeface="Montserrat Bold"/>
            </a:endParaRPr>
          </a:p>
          <a:p>
            <a:r>
              <a:rPr lang="en-IE" sz="1600" dirty="0">
                <a:latin typeface="Montserrat Bold"/>
              </a:rPr>
              <a:t>Phone: 087 267 9047</a:t>
            </a:r>
          </a:p>
          <a:p>
            <a:r>
              <a:rPr lang="en-IE" sz="1600" dirty="0">
                <a:latin typeface="Montserrat Bold"/>
              </a:rPr>
              <a:t>Email: kevin@careers.ie</a:t>
            </a:r>
          </a:p>
        </p:txBody>
      </p:sp>
    </p:spTree>
    <p:extLst>
      <p:ext uri="{BB962C8B-B14F-4D97-AF65-F5344CB8AC3E}">
        <p14:creationId xmlns:p14="http://schemas.microsoft.com/office/powerpoint/2010/main" val="373736605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007" y="2850423"/>
            <a:ext cx="4629987" cy="115715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 rot="2700000">
            <a:off x="10014200" y="-1548791"/>
            <a:ext cx="1698990" cy="4816818"/>
          </a:xfrm>
          <a:prstGeom prst="roundRect">
            <a:avLst>
              <a:gd name="adj" fmla="val 50000"/>
            </a:avLst>
          </a:prstGeom>
          <a:solidFill>
            <a:srgbClr val="FDD6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ounded Rectangle 6"/>
          <p:cNvSpPr/>
          <p:nvPr/>
        </p:nvSpPr>
        <p:spPr>
          <a:xfrm rot="2700000">
            <a:off x="11275347" y="1791723"/>
            <a:ext cx="436536" cy="12376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Rounded Rectangle 7"/>
          <p:cNvSpPr/>
          <p:nvPr/>
        </p:nvSpPr>
        <p:spPr>
          <a:xfrm rot="2700000">
            <a:off x="10092746" y="-1330835"/>
            <a:ext cx="938825" cy="2661668"/>
          </a:xfrm>
          <a:prstGeom prst="roundRect">
            <a:avLst>
              <a:gd name="adj" fmla="val 50000"/>
            </a:avLst>
          </a:prstGeom>
          <a:solidFill>
            <a:srgbClr val="535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11316605" y="285406"/>
            <a:ext cx="1750790" cy="1750790"/>
          </a:xfrm>
          <a:prstGeom prst="line">
            <a:avLst/>
          </a:prstGeom>
          <a:ln w="25400">
            <a:solidFill>
              <a:srgbClr val="FDD61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8413796" y="-700088"/>
            <a:ext cx="2435101" cy="243510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 rot="2700000">
            <a:off x="-441448" y="3447896"/>
            <a:ext cx="1106562" cy="3137221"/>
          </a:xfrm>
          <a:prstGeom prst="roundRect">
            <a:avLst>
              <a:gd name="adj" fmla="val 50000"/>
            </a:avLst>
          </a:prstGeom>
          <a:solidFill>
            <a:srgbClr val="FDD6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-875395" y="5371756"/>
            <a:ext cx="1750790" cy="175079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 rot="2700000">
            <a:off x="989032" y="6097391"/>
            <a:ext cx="509567" cy="1444676"/>
          </a:xfrm>
          <a:prstGeom prst="roundRect">
            <a:avLst>
              <a:gd name="adj" fmla="val 50000"/>
            </a:avLst>
          </a:prstGeom>
          <a:solidFill>
            <a:srgbClr val="535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Rounded Rectangle 14"/>
          <p:cNvSpPr/>
          <p:nvPr/>
        </p:nvSpPr>
        <p:spPr>
          <a:xfrm rot="2700000">
            <a:off x="-257287" y="3233211"/>
            <a:ext cx="436536" cy="12376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75395" y="-1233328"/>
            <a:ext cx="1750790" cy="1750790"/>
          </a:xfrm>
          <a:prstGeom prst="line">
            <a:avLst/>
          </a:prstGeom>
          <a:ln w="25400">
            <a:solidFill>
              <a:srgbClr val="FDD61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9150919" y="5944334"/>
            <a:ext cx="1750790" cy="1750790"/>
          </a:xfrm>
          <a:prstGeom prst="line">
            <a:avLst/>
          </a:prstGeom>
          <a:ln w="25400">
            <a:solidFill>
              <a:srgbClr val="FDD61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5993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7586" y="582287"/>
            <a:ext cx="3764414" cy="430887"/>
          </a:xfrm>
        </p:spPr>
        <p:txBody>
          <a:bodyPr wrap="square" lIns="0" tIns="0" rIns="0" bIns="0" anchor="t" anchorCtr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800" dirty="0">
                <a:latin typeface="Montserrat Bold" pitchFamily="2" charset="0"/>
                <a:ea typeface="Inter SemiBold" panose="02000503000000020004" pitchFamily="2" charset="0"/>
              </a:rPr>
              <a:t>AT A GLANCE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11454082" y="6415636"/>
            <a:ext cx="348861" cy="2154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400" dirty="0">
                <a:solidFill>
                  <a:srgbClr val="222A5E"/>
                </a:solidFill>
                <a:latin typeface="Montserrat SemiBold" pitchFamily="2" charset="0"/>
                <a:ea typeface="Inter regular" panose="02000503000000020004" pitchFamily="2" charset="0"/>
              </a:rPr>
              <a:t>01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1238031" y="6383652"/>
            <a:ext cx="0" cy="279413"/>
          </a:xfrm>
          <a:prstGeom prst="line">
            <a:avLst/>
          </a:prstGeom>
          <a:ln w="9525">
            <a:solidFill>
              <a:srgbClr val="53545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89058" y="6243615"/>
            <a:ext cx="11413885" cy="0"/>
          </a:xfrm>
          <a:prstGeom prst="line">
            <a:avLst/>
          </a:prstGeom>
          <a:ln w="12700">
            <a:solidFill>
              <a:srgbClr val="53545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825824" y="1459343"/>
            <a:ext cx="3391780" cy="1872339"/>
          </a:xfrm>
          <a:prstGeom prst="roundRect">
            <a:avLst/>
          </a:prstGeom>
          <a:solidFill>
            <a:srgbClr val="222A5E"/>
          </a:solidFill>
          <a:ln>
            <a:noFill/>
          </a:ln>
          <a:effectLst>
            <a:outerShdw blurRad="825500" dir="10920000" algn="tl" rotWithShape="0">
              <a:schemeClr val="tx1">
                <a:lumMod val="75000"/>
                <a:lumOff val="25000"/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4" name="Rounded Rectangle 43"/>
          <p:cNvSpPr/>
          <p:nvPr/>
        </p:nvSpPr>
        <p:spPr>
          <a:xfrm>
            <a:off x="4400110" y="1459343"/>
            <a:ext cx="3391780" cy="1872339"/>
          </a:xfrm>
          <a:prstGeom prst="roundRect">
            <a:avLst/>
          </a:prstGeom>
          <a:solidFill>
            <a:srgbClr val="535456"/>
          </a:solidFill>
          <a:ln>
            <a:noFill/>
          </a:ln>
          <a:effectLst>
            <a:outerShdw blurRad="825500" dir="10920000" algn="tl" rotWithShape="0">
              <a:schemeClr val="tx1">
                <a:lumMod val="75000"/>
                <a:lumOff val="25000"/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9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1204892" y="2081735"/>
            <a:ext cx="1316822" cy="38472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2500" dirty="0">
                <a:solidFill>
                  <a:schemeClr val="bg1"/>
                </a:solidFill>
                <a:latin typeface="Montserrat Bold" pitchFamily="2" charset="0"/>
                <a:ea typeface="Inter regular" panose="02000503000000020004" pitchFamily="2" charset="0"/>
              </a:rPr>
              <a:t>1072</a:t>
            </a:r>
          </a:p>
        </p:txBody>
      </p:sp>
      <p:sp>
        <p:nvSpPr>
          <p:cNvPr id="50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1204892" y="2442078"/>
            <a:ext cx="1316822" cy="52322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1700" dirty="0">
                <a:solidFill>
                  <a:schemeClr val="bg1"/>
                </a:solidFill>
                <a:latin typeface="Montserrat regular" pitchFamily="2" charset="0"/>
                <a:ea typeface="Inter regular" panose="02000503000000020004" pitchFamily="2" charset="0"/>
              </a:rPr>
              <a:t>Registered Candidates</a:t>
            </a:r>
          </a:p>
        </p:txBody>
      </p:sp>
      <p:grpSp>
        <p:nvGrpSpPr>
          <p:cNvPr id="53" name="Group 52"/>
          <p:cNvGrpSpPr/>
          <p:nvPr/>
        </p:nvGrpSpPr>
        <p:grpSpPr>
          <a:xfrm>
            <a:off x="4779178" y="2081735"/>
            <a:ext cx="1316822" cy="621953"/>
            <a:chOff x="1186654" y="3295587"/>
            <a:chExt cx="1316822" cy="621953"/>
          </a:xfrm>
        </p:grpSpPr>
        <p:sp>
          <p:nvSpPr>
            <p:cNvPr id="54" name="Titel 1">
              <a:extLst>
                <a:ext uri="{FF2B5EF4-FFF2-40B4-BE49-F238E27FC236}">
                  <a16:creationId xmlns:a16="http://schemas.microsoft.com/office/drawing/2014/main" id="{D53D538D-9407-23C4-743D-96C2FDCD42E1}"/>
                </a:ext>
              </a:extLst>
            </p:cNvPr>
            <p:cNvSpPr txBox="1">
              <a:spLocks/>
            </p:cNvSpPr>
            <p:nvPr/>
          </p:nvSpPr>
          <p:spPr>
            <a:xfrm>
              <a:off x="1186654" y="3295587"/>
              <a:ext cx="1316822" cy="384721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2500" dirty="0">
                  <a:solidFill>
                    <a:schemeClr val="bg1"/>
                  </a:solidFill>
                  <a:latin typeface="Montserrat Bold" pitchFamily="2" charset="0"/>
                  <a:ea typeface="Inter regular" panose="02000503000000020004" pitchFamily="2" charset="0"/>
                </a:rPr>
                <a:t>21</a:t>
              </a:r>
            </a:p>
          </p:txBody>
        </p:sp>
        <p:sp>
          <p:nvSpPr>
            <p:cNvPr id="55" name="Titel 1">
              <a:extLst>
                <a:ext uri="{FF2B5EF4-FFF2-40B4-BE49-F238E27FC236}">
                  <a16:creationId xmlns:a16="http://schemas.microsoft.com/office/drawing/2014/main" id="{D53D538D-9407-23C4-743D-96C2FDCD42E1}"/>
                </a:ext>
              </a:extLst>
            </p:cNvPr>
            <p:cNvSpPr txBox="1">
              <a:spLocks/>
            </p:cNvSpPr>
            <p:nvPr/>
          </p:nvSpPr>
          <p:spPr>
            <a:xfrm>
              <a:off x="1186654" y="3655930"/>
              <a:ext cx="1316822" cy="261610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en-US" sz="1700" dirty="0">
                  <a:solidFill>
                    <a:schemeClr val="bg1"/>
                  </a:solidFill>
                  <a:latin typeface="Montserrat regular" pitchFamily="2" charset="0"/>
                  <a:ea typeface="Inter regular" panose="02000503000000020004" pitchFamily="2" charset="0"/>
                </a:rPr>
                <a:t>Employers</a:t>
              </a:r>
            </a:p>
          </p:txBody>
        </p:sp>
      </p:grpSp>
      <p:pic>
        <p:nvPicPr>
          <p:cNvPr id="69" name="Picture 6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387" y="1959497"/>
            <a:ext cx="924543" cy="924543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873" y="1859106"/>
            <a:ext cx="1049021" cy="1049021"/>
          </a:xfrm>
          <a:prstGeom prst="rect">
            <a:avLst/>
          </a:prstGeom>
        </p:spPr>
      </p:pic>
      <p:sp>
        <p:nvSpPr>
          <p:cNvPr id="46" name="Rounded Rectangle 45"/>
          <p:cNvSpPr/>
          <p:nvPr/>
        </p:nvSpPr>
        <p:spPr>
          <a:xfrm>
            <a:off x="825824" y="3526317"/>
            <a:ext cx="3391780" cy="1872340"/>
          </a:xfrm>
          <a:prstGeom prst="roundRect">
            <a:avLst/>
          </a:prstGeom>
          <a:solidFill>
            <a:srgbClr val="535456"/>
          </a:solidFill>
          <a:ln>
            <a:noFill/>
          </a:ln>
          <a:effectLst>
            <a:outerShdw blurRad="825500" dir="10920000" algn="tl" rotWithShape="0">
              <a:schemeClr val="tx1">
                <a:lumMod val="75000"/>
                <a:lumOff val="25000"/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7" name="Rounded Rectangle 46"/>
          <p:cNvSpPr/>
          <p:nvPr/>
        </p:nvSpPr>
        <p:spPr>
          <a:xfrm>
            <a:off x="4400110" y="3526317"/>
            <a:ext cx="3391780" cy="1872340"/>
          </a:xfrm>
          <a:prstGeom prst="roundRect">
            <a:avLst/>
          </a:prstGeom>
          <a:solidFill>
            <a:srgbClr val="222A5E"/>
          </a:solidFill>
          <a:ln>
            <a:noFill/>
          </a:ln>
          <a:effectLst>
            <a:outerShdw blurRad="825500" dir="10920000" algn="tl" rotWithShape="0">
              <a:schemeClr val="tx1">
                <a:lumMod val="75000"/>
                <a:lumOff val="25000"/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5" name="Group 4"/>
          <p:cNvGrpSpPr/>
          <p:nvPr/>
        </p:nvGrpSpPr>
        <p:grpSpPr>
          <a:xfrm>
            <a:off x="1204892" y="3982027"/>
            <a:ext cx="9875025" cy="918106"/>
            <a:chOff x="1186654" y="3763254"/>
            <a:chExt cx="9875025" cy="918106"/>
          </a:xfrm>
        </p:grpSpPr>
        <p:grpSp>
          <p:nvGrpSpPr>
            <p:cNvPr id="60" name="Group 59"/>
            <p:cNvGrpSpPr/>
            <p:nvPr/>
          </p:nvGrpSpPr>
          <p:grpSpPr>
            <a:xfrm>
              <a:off x="1186654" y="3942575"/>
              <a:ext cx="1316822" cy="621953"/>
              <a:chOff x="1186654" y="3295587"/>
              <a:chExt cx="1316822" cy="621953"/>
            </a:xfrm>
          </p:grpSpPr>
          <p:sp>
            <p:nvSpPr>
              <p:cNvPr id="61" name="Titel 1">
                <a:extLst>
                  <a:ext uri="{FF2B5EF4-FFF2-40B4-BE49-F238E27FC236}">
                    <a16:creationId xmlns:a16="http://schemas.microsoft.com/office/drawing/2014/main" id="{D53D538D-9407-23C4-743D-96C2FDCD42E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86654" y="3295587"/>
                <a:ext cx="1316822" cy="384721"/>
              </a:xfrm>
              <a:prstGeom prst="rect">
                <a:avLst/>
              </a:prstGeom>
            </p:spPr>
            <p:txBody>
              <a:bodyPr vert="horz" wrap="square" lIns="0" tIns="0" rIns="0" bIns="0" rtlCol="0" anchor="t" anchorCtr="0">
                <a:sp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>
                  <a:lnSpc>
                    <a:spcPct val="100000"/>
                  </a:lnSpc>
                </a:pPr>
                <a:r>
                  <a:rPr lang="en-US" sz="2500" dirty="0">
                    <a:solidFill>
                      <a:schemeClr val="bg1"/>
                    </a:solidFill>
                    <a:latin typeface="Montserrat Bold" pitchFamily="2" charset="0"/>
                    <a:ea typeface="Inter regular" panose="02000503000000020004" pitchFamily="2" charset="0"/>
                  </a:rPr>
                  <a:t>5</a:t>
                </a:r>
              </a:p>
            </p:txBody>
          </p:sp>
          <p:sp>
            <p:nvSpPr>
              <p:cNvPr id="62" name="Titel 1">
                <a:extLst>
                  <a:ext uri="{FF2B5EF4-FFF2-40B4-BE49-F238E27FC236}">
                    <a16:creationId xmlns:a16="http://schemas.microsoft.com/office/drawing/2014/main" id="{D53D538D-9407-23C4-743D-96C2FDCD42E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86654" y="3655930"/>
                <a:ext cx="1316822" cy="261610"/>
              </a:xfrm>
              <a:prstGeom prst="rect">
                <a:avLst/>
              </a:prstGeom>
            </p:spPr>
            <p:txBody>
              <a:bodyPr vert="horz" wrap="square" lIns="0" tIns="0" rIns="0" bIns="0" rtlCol="0" anchor="t" anchorCtr="0">
                <a:sp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>
                  <a:lnSpc>
                    <a:spcPct val="100000"/>
                  </a:lnSpc>
                </a:pPr>
                <a:r>
                  <a:rPr lang="en-US" sz="1700" dirty="0">
                    <a:solidFill>
                      <a:schemeClr val="bg1"/>
                    </a:solidFill>
                    <a:latin typeface="Montserrat regular" pitchFamily="2" charset="0"/>
                    <a:ea typeface="Inter regular" panose="02000503000000020004" pitchFamily="2" charset="0"/>
                  </a:rPr>
                  <a:t>Career Coaches</a:t>
                </a:r>
              </a:p>
            </p:txBody>
          </p:sp>
        </p:grpSp>
        <p:grpSp>
          <p:nvGrpSpPr>
            <p:cNvPr id="63" name="Group 62"/>
            <p:cNvGrpSpPr/>
            <p:nvPr/>
          </p:nvGrpSpPr>
          <p:grpSpPr>
            <a:xfrm>
              <a:off x="4760940" y="3942575"/>
              <a:ext cx="1316822" cy="621953"/>
              <a:chOff x="1186654" y="3295587"/>
              <a:chExt cx="1316822" cy="621953"/>
            </a:xfrm>
          </p:grpSpPr>
          <p:sp>
            <p:nvSpPr>
              <p:cNvPr id="64" name="Titel 1">
                <a:extLst>
                  <a:ext uri="{FF2B5EF4-FFF2-40B4-BE49-F238E27FC236}">
                    <a16:creationId xmlns:a16="http://schemas.microsoft.com/office/drawing/2014/main" id="{D53D538D-9407-23C4-743D-96C2FDCD42E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86654" y="3295587"/>
                <a:ext cx="1316822" cy="384721"/>
              </a:xfrm>
              <a:prstGeom prst="rect">
                <a:avLst/>
              </a:prstGeom>
            </p:spPr>
            <p:txBody>
              <a:bodyPr vert="horz" wrap="square" lIns="0" tIns="0" rIns="0" bIns="0" rtlCol="0" anchor="t" anchorCtr="0">
                <a:sp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>
                  <a:lnSpc>
                    <a:spcPct val="100000"/>
                  </a:lnSpc>
                </a:pPr>
                <a:r>
                  <a:rPr lang="en-US" sz="2500" dirty="0">
                    <a:solidFill>
                      <a:schemeClr val="bg1"/>
                    </a:solidFill>
                    <a:latin typeface="Montserrat Bold" pitchFamily="2" charset="0"/>
                    <a:ea typeface="Inter regular" panose="02000503000000020004" pitchFamily="2" charset="0"/>
                  </a:rPr>
                  <a:t>10</a:t>
                </a:r>
              </a:p>
            </p:txBody>
          </p:sp>
          <p:sp>
            <p:nvSpPr>
              <p:cNvPr id="65" name="Titel 1">
                <a:extLst>
                  <a:ext uri="{FF2B5EF4-FFF2-40B4-BE49-F238E27FC236}">
                    <a16:creationId xmlns:a16="http://schemas.microsoft.com/office/drawing/2014/main" id="{D53D538D-9407-23C4-743D-96C2FDCD42E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86654" y="3655930"/>
                <a:ext cx="1316822" cy="261610"/>
              </a:xfrm>
              <a:prstGeom prst="rect">
                <a:avLst/>
              </a:prstGeom>
            </p:spPr>
            <p:txBody>
              <a:bodyPr vert="horz" wrap="square" lIns="0" tIns="0" rIns="0" bIns="0" rtlCol="0" anchor="t" anchorCtr="0">
                <a:sp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>
                  <a:lnSpc>
                    <a:spcPct val="100000"/>
                  </a:lnSpc>
                </a:pPr>
                <a:r>
                  <a:rPr lang="en-US" sz="1700" dirty="0">
                    <a:solidFill>
                      <a:schemeClr val="bg1"/>
                    </a:solidFill>
                    <a:latin typeface="Montserrat regular" pitchFamily="2" charset="0"/>
                    <a:ea typeface="Inter regular" panose="02000503000000020004" pitchFamily="2" charset="0"/>
                  </a:rPr>
                  <a:t>Keynote Speakers</a:t>
                </a:r>
              </a:p>
            </p:txBody>
          </p:sp>
        </p:grpSp>
        <p:grpSp>
          <p:nvGrpSpPr>
            <p:cNvPr id="66" name="Group 65"/>
            <p:cNvGrpSpPr/>
            <p:nvPr/>
          </p:nvGrpSpPr>
          <p:grpSpPr>
            <a:xfrm>
              <a:off x="8335226" y="3797797"/>
              <a:ext cx="1316822" cy="883563"/>
              <a:chOff x="1186654" y="3295587"/>
              <a:chExt cx="1316822" cy="883563"/>
            </a:xfrm>
          </p:grpSpPr>
          <p:sp>
            <p:nvSpPr>
              <p:cNvPr id="67" name="Titel 1">
                <a:extLst>
                  <a:ext uri="{FF2B5EF4-FFF2-40B4-BE49-F238E27FC236}">
                    <a16:creationId xmlns:a16="http://schemas.microsoft.com/office/drawing/2014/main" id="{D53D538D-9407-23C4-743D-96C2FDCD42E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86654" y="3295587"/>
                <a:ext cx="1316822" cy="384721"/>
              </a:xfrm>
              <a:prstGeom prst="rect">
                <a:avLst/>
              </a:prstGeom>
            </p:spPr>
            <p:txBody>
              <a:bodyPr vert="horz" wrap="square" lIns="0" tIns="0" rIns="0" bIns="0" rtlCol="0" anchor="t" anchorCtr="0">
                <a:sp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>
                  <a:lnSpc>
                    <a:spcPct val="100000"/>
                  </a:lnSpc>
                </a:pPr>
                <a:r>
                  <a:rPr lang="en-US" sz="2500" dirty="0">
                    <a:solidFill>
                      <a:schemeClr val="bg1"/>
                    </a:solidFill>
                    <a:latin typeface="Montserrat Bold" pitchFamily="2" charset="0"/>
                    <a:ea typeface="Inter regular" panose="02000503000000020004" pitchFamily="2" charset="0"/>
                  </a:rPr>
                  <a:t>29</a:t>
                </a:r>
              </a:p>
            </p:txBody>
          </p:sp>
          <p:sp>
            <p:nvSpPr>
              <p:cNvPr id="68" name="Titel 1">
                <a:extLst>
                  <a:ext uri="{FF2B5EF4-FFF2-40B4-BE49-F238E27FC236}">
                    <a16:creationId xmlns:a16="http://schemas.microsoft.com/office/drawing/2014/main" id="{D53D538D-9407-23C4-743D-96C2FDCD42E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86654" y="3655930"/>
                <a:ext cx="1316822" cy="523220"/>
              </a:xfrm>
              <a:prstGeom prst="rect">
                <a:avLst/>
              </a:prstGeom>
            </p:spPr>
            <p:txBody>
              <a:bodyPr vert="horz" wrap="square" lIns="0" tIns="0" rIns="0" bIns="0" rtlCol="0" anchor="t" anchorCtr="0">
                <a:sp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>
                  <a:lnSpc>
                    <a:spcPct val="100000"/>
                  </a:lnSpc>
                </a:pPr>
                <a:r>
                  <a:rPr lang="en-US" sz="1700" dirty="0">
                    <a:solidFill>
                      <a:schemeClr val="bg1"/>
                    </a:solidFill>
                    <a:latin typeface="Montserrat regular" pitchFamily="2" charset="0"/>
                    <a:ea typeface="Inter regular" panose="02000503000000020004" pitchFamily="2" charset="0"/>
                  </a:rPr>
                  <a:t>Operating</a:t>
                </a:r>
              </a:p>
              <a:p>
                <a:pPr algn="l">
                  <a:lnSpc>
                    <a:spcPct val="100000"/>
                  </a:lnSpc>
                </a:pPr>
                <a:r>
                  <a:rPr lang="en-US" sz="1700" dirty="0">
                    <a:solidFill>
                      <a:schemeClr val="bg1"/>
                    </a:solidFill>
                    <a:latin typeface="Montserrat regular" pitchFamily="2" charset="0"/>
                    <a:ea typeface="Inter regular" panose="02000503000000020004" pitchFamily="2" charset="0"/>
                  </a:rPr>
                  <a:t>Companies</a:t>
                </a:r>
              </a:p>
            </p:txBody>
          </p:sp>
        </p:grpSp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8795" y="3823545"/>
              <a:ext cx="844897" cy="844897"/>
            </a:xfrm>
            <a:prstGeom prst="rect">
              <a:avLst/>
            </a:prstGeom>
          </p:spPr>
        </p:pic>
        <p:pic>
          <p:nvPicPr>
            <p:cNvPr id="74" name="Picture 7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2572" y="3763254"/>
              <a:ext cx="889107" cy="889107"/>
            </a:xfrm>
            <a:prstGeom prst="rect">
              <a:avLst/>
            </a:prstGeom>
          </p:spPr>
        </p:pic>
      </p:grpSp>
      <p:pic>
        <p:nvPicPr>
          <p:cNvPr id="40" name="Picture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" y="6407339"/>
            <a:ext cx="928429" cy="23203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609" y="3865485"/>
            <a:ext cx="889107" cy="88910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6372F3B-EF48-5F0E-7DFA-18069DFCB1F4}"/>
              </a:ext>
            </a:extLst>
          </p:cNvPr>
          <p:cNvSpPr txBox="1">
            <a:spLocks/>
          </p:cNvSpPr>
          <p:nvPr/>
        </p:nvSpPr>
        <p:spPr>
          <a:xfrm>
            <a:off x="9172230" y="6431024"/>
            <a:ext cx="1800567" cy="18466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>
                <a:solidFill>
                  <a:srgbClr val="58595B"/>
                </a:solidFill>
                <a:latin typeface="Montserrat regular" pitchFamily="2" charset="0"/>
                <a:ea typeface="Inter regular" panose="02000503000000020004" pitchFamily="2" charset="0"/>
              </a:rPr>
              <a:t>Post event report 2025</a:t>
            </a:r>
          </a:p>
        </p:txBody>
      </p:sp>
    </p:spTree>
    <p:extLst>
      <p:ext uri="{BB962C8B-B14F-4D97-AF65-F5344CB8AC3E}">
        <p14:creationId xmlns:p14="http://schemas.microsoft.com/office/powerpoint/2010/main" val="3528894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7584" y="582287"/>
            <a:ext cx="8768117" cy="430887"/>
          </a:xfrm>
        </p:spPr>
        <p:txBody>
          <a:bodyPr wrap="square" lIns="0" tIns="0" rIns="0" bIns="0" anchor="t" anchorCtr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800" dirty="0">
                <a:solidFill>
                  <a:srgbClr val="222A5E"/>
                </a:solidFill>
                <a:latin typeface="Montserrat Bold" pitchFamily="2" charset="0"/>
                <a:ea typeface="Inter SemiBold" panose="02000503000000020004" pitchFamily="2" charset="0"/>
              </a:rPr>
              <a:t>CONSTRUCTION / ENGINEERING EMPLOYERS</a:t>
            </a:r>
          </a:p>
        </p:txBody>
      </p:sp>
      <p:sp>
        <p:nvSpPr>
          <p:cNvPr id="79" name="Rounded Rectangle 78"/>
          <p:cNvSpPr/>
          <p:nvPr/>
        </p:nvSpPr>
        <p:spPr>
          <a:xfrm rot="2700000">
            <a:off x="-1135456" y="3927578"/>
            <a:ext cx="935933" cy="2653470"/>
          </a:xfrm>
          <a:prstGeom prst="roundRect">
            <a:avLst>
              <a:gd name="adj" fmla="val 50000"/>
            </a:avLst>
          </a:prstGeom>
          <a:solidFill>
            <a:srgbClr val="222A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0" name="Rounded Rectangle 79"/>
          <p:cNvSpPr/>
          <p:nvPr/>
        </p:nvSpPr>
        <p:spPr>
          <a:xfrm rot="2700000">
            <a:off x="-421115" y="5234851"/>
            <a:ext cx="436536" cy="1237626"/>
          </a:xfrm>
          <a:prstGeom prst="roundRect">
            <a:avLst>
              <a:gd name="adj" fmla="val 50000"/>
            </a:avLst>
          </a:prstGeom>
          <a:solidFill>
            <a:srgbClr val="585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1" name="Rounded Rectangle 80"/>
          <p:cNvSpPr/>
          <p:nvPr/>
        </p:nvSpPr>
        <p:spPr>
          <a:xfrm rot="2700000">
            <a:off x="-308708" y="3309341"/>
            <a:ext cx="490467" cy="1390525"/>
          </a:xfrm>
          <a:prstGeom prst="roundRect">
            <a:avLst>
              <a:gd name="adj" fmla="val 50000"/>
            </a:avLst>
          </a:prstGeom>
          <a:solidFill>
            <a:srgbClr val="535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2" name="Group 26"/>
          <p:cNvGrpSpPr/>
          <p:nvPr/>
        </p:nvGrpSpPr>
        <p:grpSpPr>
          <a:xfrm>
            <a:off x="9058350" y="-456833"/>
            <a:ext cx="3376689" cy="1039120"/>
            <a:chOff x="8182587" y="-669723"/>
            <a:chExt cx="3376689" cy="1039120"/>
          </a:xfrm>
        </p:grpSpPr>
        <p:sp>
          <p:nvSpPr>
            <p:cNvPr id="75" name="Rounded Rectangle 74"/>
            <p:cNvSpPr/>
            <p:nvPr/>
          </p:nvSpPr>
          <p:spPr>
            <a:xfrm rot="2700000">
              <a:off x="9501019" y="-1425304"/>
              <a:ext cx="935933" cy="2653470"/>
            </a:xfrm>
            <a:prstGeom prst="roundRect">
              <a:avLst>
                <a:gd name="adj" fmla="val 50000"/>
              </a:avLst>
            </a:prstGeom>
            <a:solidFill>
              <a:srgbClr val="222A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76" name="Rounded Rectangle 75"/>
            <p:cNvSpPr/>
            <p:nvPr/>
          </p:nvSpPr>
          <p:spPr>
            <a:xfrm rot="2700000">
              <a:off x="10722195" y="-575067"/>
              <a:ext cx="436536" cy="1237626"/>
            </a:xfrm>
            <a:prstGeom prst="roundRect">
              <a:avLst>
                <a:gd name="adj" fmla="val 50000"/>
              </a:avLst>
            </a:prstGeom>
            <a:solidFill>
              <a:srgbClr val="222A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77" name="Rounded Rectangle 76"/>
            <p:cNvSpPr/>
            <p:nvPr/>
          </p:nvSpPr>
          <p:spPr>
            <a:xfrm rot="2700000">
              <a:off x="8732532" y="-1219668"/>
              <a:ext cx="599360" cy="1699249"/>
            </a:xfrm>
            <a:prstGeom prst="roundRect">
              <a:avLst>
                <a:gd name="adj" fmla="val 50000"/>
              </a:avLst>
            </a:prstGeom>
            <a:solidFill>
              <a:srgbClr val="5354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cxnSp>
        <p:nvCxnSpPr>
          <p:cNvPr id="32" name="Straight Connector 31"/>
          <p:cNvCxnSpPr/>
          <p:nvPr/>
        </p:nvCxnSpPr>
        <p:spPr>
          <a:xfrm flipH="1">
            <a:off x="10880940" y="-761074"/>
            <a:ext cx="1750790" cy="1750790"/>
          </a:xfrm>
          <a:prstGeom prst="line">
            <a:avLst/>
          </a:prstGeom>
          <a:ln>
            <a:solidFill>
              <a:srgbClr val="FDD61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9172231" y="6431025"/>
            <a:ext cx="1768232" cy="18466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>
                <a:solidFill>
                  <a:srgbClr val="58595B"/>
                </a:solidFill>
                <a:latin typeface="Montserrat regular" pitchFamily="2" charset="0"/>
                <a:ea typeface="Inter regular" panose="02000503000000020004" pitchFamily="2" charset="0"/>
              </a:rPr>
              <a:t>Post event report 2025</a:t>
            </a:r>
          </a:p>
        </p:txBody>
      </p:sp>
      <p:sp>
        <p:nvSpPr>
          <p:cNvPr id="38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11454082" y="6415636"/>
            <a:ext cx="348861" cy="2154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400" dirty="0">
                <a:solidFill>
                  <a:srgbClr val="222A5E"/>
                </a:solidFill>
                <a:latin typeface="Montserrat SemiBold" pitchFamily="2" charset="0"/>
                <a:ea typeface="Inter regular" panose="02000503000000020004" pitchFamily="2" charset="0"/>
              </a:rPr>
              <a:t>02</a:t>
            </a:r>
          </a:p>
        </p:txBody>
      </p:sp>
      <p:cxnSp>
        <p:nvCxnSpPr>
          <p:cNvPr id="39" name="Straight Connector 38"/>
          <p:cNvCxnSpPr/>
          <p:nvPr/>
        </p:nvCxnSpPr>
        <p:spPr>
          <a:xfrm>
            <a:off x="11238031" y="6383652"/>
            <a:ext cx="0" cy="279413"/>
          </a:xfrm>
          <a:prstGeom prst="line">
            <a:avLst/>
          </a:prstGeom>
          <a:ln w="9525">
            <a:solidFill>
              <a:srgbClr val="5859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389058" y="6243615"/>
            <a:ext cx="11413885" cy="0"/>
          </a:xfrm>
          <a:prstGeom prst="line">
            <a:avLst/>
          </a:prstGeom>
          <a:ln w="12700">
            <a:solidFill>
              <a:srgbClr val="5859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" y="6407339"/>
            <a:ext cx="928429" cy="232039"/>
          </a:xfrm>
          <a:prstGeom prst="rect">
            <a:avLst/>
          </a:prstGeom>
        </p:spPr>
      </p:pic>
      <p:cxnSp>
        <p:nvCxnSpPr>
          <p:cNvPr id="82" name="Straight Connector 81"/>
          <p:cNvCxnSpPr/>
          <p:nvPr/>
        </p:nvCxnSpPr>
        <p:spPr>
          <a:xfrm flipH="1">
            <a:off x="-943204" y="3626789"/>
            <a:ext cx="1750790" cy="1750790"/>
          </a:xfrm>
          <a:prstGeom prst="line">
            <a:avLst/>
          </a:prstGeom>
          <a:ln>
            <a:solidFill>
              <a:srgbClr val="FDD61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2" name="Picture 41" descr="Walls-Logo---500px-x-500px (00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79638" y="1036626"/>
            <a:ext cx="1573143" cy="1573143"/>
          </a:xfrm>
          <a:prstGeom prst="rect">
            <a:avLst/>
          </a:prstGeom>
        </p:spPr>
      </p:pic>
      <p:pic>
        <p:nvPicPr>
          <p:cNvPr id="51" name="Picture 50" descr="Main Logo Blue-Regular 250px for linkedi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83964" y="5278612"/>
            <a:ext cx="1569504" cy="828698"/>
          </a:xfrm>
          <a:prstGeom prst="rect">
            <a:avLst/>
          </a:prstGeom>
        </p:spPr>
      </p:pic>
      <p:pic>
        <p:nvPicPr>
          <p:cNvPr id="59" name="Picture 58" descr="kingmoffat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23709" y="4702369"/>
            <a:ext cx="1524001" cy="15310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DE98974-E02B-7F06-2CA7-BC50F3A3F1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019" y="977935"/>
            <a:ext cx="1928619" cy="19286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2301A5-0026-C3F0-DFFD-F5215924A1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58" y="4911529"/>
            <a:ext cx="1120746" cy="11207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29791C-4CCB-91AA-443B-EC1641792F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820" y="4660273"/>
            <a:ext cx="1573143" cy="15731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9EB69A7-058E-8C4A-6544-574C7B9D91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946" y="1066267"/>
            <a:ext cx="1625363" cy="16253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06BBAF0-588D-FFCA-AFDB-C3F98ED77B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008" y="4888782"/>
            <a:ext cx="1267718" cy="126771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D7C9D3A-B8BD-6A06-ECAF-9EDF00ABF34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924" y="989716"/>
            <a:ext cx="1737500" cy="174525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E59A3D7-D7F4-32E7-F6FE-ABB128351DC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926" y="731714"/>
            <a:ext cx="2203775" cy="22037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80D06DE-F660-4AE8-96A9-564FFD852B3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7975" y="1199721"/>
            <a:ext cx="1485045" cy="148504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B8CB761-180A-0AB3-965E-69B26E267E1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73" y="5219267"/>
            <a:ext cx="1627137" cy="71187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379DDA4-0B1C-8CFB-8B3D-C19836F82C7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052" y="2724150"/>
            <a:ext cx="2203776" cy="102151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6F4370D-A443-F7AF-3D31-9B6D48BBF45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697" y="2485262"/>
            <a:ext cx="1928619" cy="192861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8F469E7-8F71-484A-60D5-DAC40EBAA0C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497" y="3225143"/>
            <a:ext cx="2823292" cy="40279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7EAD4F4-980C-A955-C330-FAABB3A1EA5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546" y="2485262"/>
            <a:ext cx="1755565" cy="175556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3DBF1B7-AD50-1B4C-A85B-85E7075848E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84" y="2473309"/>
            <a:ext cx="2041651" cy="2041651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098DDB51-23A3-40EB-7859-31C475B1FEB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172" y="5064801"/>
            <a:ext cx="1120747" cy="112074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2609421E-2350-FF53-37E6-D735D763F58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365" y="5396012"/>
            <a:ext cx="1573143" cy="62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583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864" y="0"/>
            <a:ext cx="10793135" cy="6071138"/>
          </a:xfrm>
          <a:prstGeom prst="rect">
            <a:avLst/>
          </a:prstGeom>
        </p:spPr>
      </p:pic>
      <p:cxnSp>
        <p:nvCxnSpPr>
          <p:cNvPr id="52" name="Straight Connector 51"/>
          <p:cNvCxnSpPr/>
          <p:nvPr/>
        </p:nvCxnSpPr>
        <p:spPr>
          <a:xfrm flipH="1">
            <a:off x="7556543" y="-197550"/>
            <a:ext cx="1750790" cy="1750790"/>
          </a:xfrm>
          <a:prstGeom prst="line">
            <a:avLst/>
          </a:prstGeom>
          <a:ln>
            <a:solidFill>
              <a:srgbClr val="22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1679308" y="3595838"/>
            <a:ext cx="1316822" cy="46166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1500" dirty="0">
                <a:solidFill>
                  <a:schemeClr val="bg1"/>
                </a:solidFill>
                <a:latin typeface="Montserrat Bold" pitchFamily="2" charset="0"/>
                <a:ea typeface="Inter regular" panose="02000503000000020004" pitchFamily="2" charset="0"/>
              </a:rPr>
              <a:t>79%</a:t>
            </a:r>
          </a:p>
          <a:p>
            <a:pPr algn="l">
              <a:lnSpc>
                <a:spcPct val="100000"/>
              </a:lnSpc>
            </a:pPr>
            <a:r>
              <a:rPr lang="en-US" sz="1500" dirty="0">
                <a:solidFill>
                  <a:schemeClr val="bg1"/>
                </a:solidFill>
                <a:latin typeface="Montserrat regular" pitchFamily="2" charset="0"/>
                <a:ea typeface="Inter regular" panose="02000503000000020004" pitchFamily="2" charset="0"/>
              </a:rPr>
              <a:t>Live</a:t>
            </a:r>
          </a:p>
        </p:txBody>
      </p:sp>
      <p:sp>
        <p:nvSpPr>
          <p:cNvPr id="31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2682678" y="2828144"/>
            <a:ext cx="684937" cy="46166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1500" dirty="0">
                <a:solidFill>
                  <a:schemeClr val="bg1"/>
                </a:solidFill>
                <a:latin typeface="Montserrat Bold" pitchFamily="2" charset="0"/>
                <a:ea typeface="Inter regular" panose="02000503000000020004" pitchFamily="2" charset="0"/>
              </a:rPr>
              <a:t>21%</a:t>
            </a:r>
          </a:p>
          <a:p>
            <a:pPr algn="l">
              <a:lnSpc>
                <a:spcPct val="100000"/>
              </a:lnSpc>
            </a:pPr>
            <a:r>
              <a:rPr lang="en-US" sz="1500" dirty="0">
                <a:solidFill>
                  <a:schemeClr val="bg1"/>
                </a:solidFill>
                <a:latin typeface="Montserrat regular" pitchFamily="2" charset="0"/>
                <a:ea typeface="Inter regular" panose="02000503000000020004" pitchFamily="2" charset="0"/>
              </a:rPr>
              <a:t>Virtual</a:t>
            </a:r>
          </a:p>
        </p:txBody>
      </p:sp>
      <p:sp>
        <p:nvSpPr>
          <p:cNvPr id="32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4780441" y="3289809"/>
            <a:ext cx="1316822" cy="46166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1500" dirty="0">
                <a:solidFill>
                  <a:schemeClr val="bg1"/>
                </a:solidFill>
                <a:latin typeface="Montserrat Bold" pitchFamily="2" charset="0"/>
                <a:ea typeface="Inter regular" panose="02000503000000020004" pitchFamily="2" charset="0"/>
              </a:rPr>
              <a:t>52%</a:t>
            </a:r>
          </a:p>
          <a:p>
            <a:pPr algn="l">
              <a:lnSpc>
                <a:spcPct val="100000"/>
              </a:lnSpc>
            </a:pPr>
            <a:r>
              <a:rPr lang="en-US" sz="1500" dirty="0">
                <a:solidFill>
                  <a:schemeClr val="bg1"/>
                </a:solidFill>
                <a:latin typeface="Montserrat regular" pitchFamily="2" charset="0"/>
                <a:ea typeface="Inter regular" panose="02000503000000020004" pitchFamily="2" charset="0"/>
              </a:rPr>
              <a:t>Live</a:t>
            </a:r>
          </a:p>
        </p:txBody>
      </p:sp>
      <p:sp>
        <p:nvSpPr>
          <p:cNvPr id="36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5840915" y="2939845"/>
            <a:ext cx="829198" cy="46166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1500" dirty="0">
                <a:solidFill>
                  <a:schemeClr val="bg1"/>
                </a:solidFill>
                <a:latin typeface="Montserrat Bold" pitchFamily="2" charset="0"/>
                <a:ea typeface="Inter regular" panose="02000503000000020004" pitchFamily="2" charset="0"/>
              </a:rPr>
              <a:t>48%</a:t>
            </a:r>
          </a:p>
          <a:p>
            <a:pPr algn="l">
              <a:lnSpc>
                <a:spcPct val="100000"/>
              </a:lnSpc>
            </a:pPr>
            <a:r>
              <a:rPr lang="en-US" sz="1500" dirty="0">
                <a:solidFill>
                  <a:schemeClr val="bg1"/>
                </a:solidFill>
                <a:latin typeface="Montserrat regular" pitchFamily="2" charset="0"/>
                <a:ea typeface="Inter regular" panose="02000503000000020004" pitchFamily="2" charset="0"/>
              </a:rPr>
              <a:t>Virtual</a:t>
            </a:r>
          </a:p>
        </p:txBody>
      </p:sp>
      <p:sp>
        <p:nvSpPr>
          <p:cNvPr id="51" name="Rounded Rectangle 50"/>
          <p:cNvSpPr/>
          <p:nvPr/>
        </p:nvSpPr>
        <p:spPr>
          <a:xfrm rot="2700000">
            <a:off x="11885230" y="3186864"/>
            <a:ext cx="858967" cy="1829542"/>
          </a:xfrm>
          <a:prstGeom prst="roundRect">
            <a:avLst>
              <a:gd name="adj" fmla="val 50000"/>
            </a:avLst>
          </a:prstGeom>
          <a:solidFill>
            <a:srgbClr val="222A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53" name="Straight Connector 52"/>
          <p:cNvCxnSpPr/>
          <p:nvPr/>
        </p:nvCxnSpPr>
        <p:spPr>
          <a:xfrm flipH="1">
            <a:off x="10522727" y="2926270"/>
            <a:ext cx="2554919" cy="2554919"/>
          </a:xfrm>
          <a:prstGeom prst="line">
            <a:avLst/>
          </a:prstGeom>
          <a:ln>
            <a:solidFill>
              <a:srgbClr val="FDD61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9172231" y="6431025"/>
            <a:ext cx="1768232" cy="18466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>
                <a:solidFill>
                  <a:srgbClr val="58595B"/>
                </a:solidFill>
                <a:latin typeface="Montserrat regular" pitchFamily="2" charset="0"/>
                <a:ea typeface="Inter regular" panose="02000503000000020004" pitchFamily="2" charset="0"/>
              </a:rPr>
              <a:t>Post event report 2025</a:t>
            </a:r>
          </a:p>
        </p:txBody>
      </p:sp>
      <p:sp>
        <p:nvSpPr>
          <p:cNvPr id="42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11454082" y="6415636"/>
            <a:ext cx="348861" cy="2154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400" dirty="0">
                <a:solidFill>
                  <a:srgbClr val="222A5E"/>
                </a:solidFill>
                <a:latin typeface="Montserrat SemiBold" pitchFamily="2" charset="0"/>
                <a:ea typeface="Inter regular" panose="02000503000000020004" pitchFamily="2" charset="0"/>
              </a:rPr>
              <a:t>03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11238031" y="6383652"/>
            <a:ext cx="0" cy="279413"/>
          </a:xfrm>
          <a:prstGeom prst="line">
            <a:avLst/>
          </a:prstGeom>
          <a:ln w="9525">
            <a:solidFill>
              <a:srgbClr val="5859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89058" y="6243615"/>
            <a:ext cx="11413885" cy="0"/>
          </a:xfrm>
          <a:prstGeom prst="line">
            <a:avLst/>
          </a:prstGeom>
          <a:ln w="12700">
            <a:solidFill>
              <a:srgbClr val="5859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6" name="Picture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" y="6407339"/>
            <a:ext cx="928429" cy="232039"/>
          </a:xfrm>
          <a:prstGeom prst="rect">
            <a:avLst/>
          </a:prstGeom>
        </p:spPr>
      </p:pic>
      <p:sp>
        <p:nvSpPr>
          <p:cNvPr id="50" name="Rounded Rectangle 49"/>
          <p:cNvSpPr/>
          <p:nvPr/>
        </p:nvSpPr>
        <p:spPr>
          <a:xfrm rot="2700000">
            <a:off x="8353602" y="-861678"/>
            <a:ext cx="732148" cy="2153493"/>
          </a:xfrm>
          <a:prstGeom prst="roundRect">
            <a:avLst>
              <a:gd name="adj" fmla="val 50000"/>
            </a:avLst>
          </a:prstGeom>
          <a:solidFill>
            <a:srgbClr val="535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33F9AA-9E23-9931-FD0F-0B9E499058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11" y="121919"/>
            <a:ext cx="7145689" cy="535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6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302" y="0"/>
            <a:ext cx="10808697" cy="6079892"/>
          </a:xfrm>
          <a:prstGeom prst="rect">
            <a:avLst/>
          </a:prstGeom>
        </p:spPr>
      </p:pic>
      <p:sp>
        <p:nvSpPr>
          <p:cNvPr id="30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1679308" y="3595838"/>
            <a:ext cx="1316822" cy="46166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1500" dirty="0">
                <a:solidFill>
                  <a:schemeClr val="bg1"/>
                </a:solidFill>
                <a:latin typeface="Montserrat Bold" pitchFamily="2" charset="0"/>
                <a:ea typeface="Inter regular" panose="02000503000000020004" pitchFamily="2" charset="0"/>
              </a:rPr>
              <a:t>79%</a:t>
            </a:r>
          </a:p>
          <a:p>
            <a:pPr algn="l">
              <a:lnSpc>
                <a:spcPct val="100000"/>
              </a:lnSpc>
            </a:pPr>
            <a:r>
              <a:rPr lang="en-US" sz="1500" dirty="0">
                <a:solidFill>
                  <a:schemeClr val="bg1"/>
                </a:solidFill>
                <a:latin typeface="Montserrat regular" pitchFamily="2" charset="0"/>
                <a:ea typeface="Inter regular" panose="02000503000000020004" pitchFamily="2" charset="0"/>
              </a:rPr>
              <a:t>Live</a:t>
            </a:r>
          </a:p>
        </p:txBody>
      </p:sp>
      <p:sp>
        <p:nvSpPr>
          <p:cNvPr id="31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2682678" y="2828144"/>
            <a:ext cx="684937" cy="46166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1500" dirty="0">
                <a:solidFill>
                  <a:schemeClr val="bg1"/>
                </a:solidFill>
                <a:latin typeface="Montserrat Bold" pitchFamily="2" charset="0"/>
                <a:ea typeface="Inter regular" panose="02000503000000020004" pitchFamily="2" charset="0"/>
              </a:rPr>
              <a:t>21%</a:t>
            </a:r>
          </a:p>
          <a:p>
            <a:pPr algn="l">
              <a:lnSpc>
                <a:spcPct val="100000"/>
              </a:lnSpc>
            </a:pPr>
            <a:r>
              <a:rPr lang="en-US" sz="1500" dirty="0">
                <a:solidFill>
                  <a:schemeClr val="bg1"/>
                </a:solidFill>
                <a:latin typeface="Montserrat regular" pitchFamily="2" charset="0"/>
                <a:ea typeface="Inter regular" panose="02000503000000020004" pitchFamily="2" charset="0"/>
              </a:rPr>
              <a:t>Virtual</a:t>
            </a:r>
          </a:p>
        </p:txBody>
      </p:sp>
      <p:sp>
        <p:nvSpPr>
          <p:cNvPr id="32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4780441" y="3289809"/>
            <a:ext cx="1316822" cy="46166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1500" dirty="0">
                <a:solidFill>
                  <a:schemeClr val="bg1"/>
                </a:solidFill>
                <a:latin typeface="Montserrat Bold" pitchFamily="2" charset="0"/>
                <a:ea typeface="Inter regular" panose="02000503000000020004" pitchFamily="2" charset="0"/>
              </a:rPr>
              <a:t>52%</a:t>
            </a:r>
          </a:p>
          <a:p>
            <a:pPr algn="l">
              <a:lnSpc>
                <a:spcPct val="100000"/>
              </a:lnSpc>
            </a:pPr>
            <a:r>
              <a:rPr lang="en-US" sz="1500" dirty="0">
                <a:solidFill>
                  <a:schemeClr val="bg1"/>
                </a:solidFill>
                <a:latin typeface="Montserrat regular" pitchFamily="2" charset="0"/>
                <a:ea typeface="Inter regular" panose="02000503000000020004" pitchFamily="2" charset="0"/>
              </a:rPr>
              <a:t>Live</a:t>
            </a:r>
          </a:p>
        </p:txBody>
      </p:sp>
      <p:sp>
        <p:nvSpPr>
          <p:cNvPr id="36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5840915" y="2939845"/>
            <a:ext cx="829198" cy="46166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1500" dirty="0">
                <a:solidFill>
                  <a:schemeClr val="bg1"/>
                </a:solidFill>
                <a:latin typeface="Montserrat Bold" pitchFamily="2" charset="0"/>
                <a:ea typeface="Inter regular" panose="02000503000000020004" pitchFamily="2" charset="0"/>
              </a:rPr>
              <a:t>48%</a:t>
            </a:r>
          </a:p>
          <a:p>
            <a:pPr algn="l">
              <a:lnSpc>
                <a:spcPct val="100000"/>
              </a:lnSpc>
            </a:pPr>
            <a:r>
              <a:rPr lang="en-US" sz="1500" dirty="0">
                <a:solidFill>
                  <a:schemeClr val="bg1"/>
                </a:solidFill>
                <a:latin typeface="Montserrat regular" pitchFamily="2" charset="0"/>
                <a:ea typeface="Inter regular" panose="02000503000000020004" pitchFamily="2" charset="0"/>
              </a:rPr>
              <a:t>Virtual</a:t>
            </a:r>
          </a:p>
        </p:txBody>
      </p:sp>
      <p:sp>
        <p:nvSpPr>
          <p:cNvPr id="51" name="Rounded Rectangle 50"/>
          <p:cNvSpPr/>
          <p:nvPr/>
        </p:nvSpPr>
        <p:spPr>
          <a:xfrm rot="2700000">
            <a:off x="11787758" y="2486739"/>
            <a:ext cx="858967" cy="1829542"/>
          </a:xfrm>
          <a:prstGeom prst="roundRect">
            <a:avLst>
              <a:gd name="adj" fmla="val 50000"/>
            </a:avLst>
          </a:prstGeom>
          <a:solidFill>
            <a:srgbClr val="535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53" name="Straight Connector 52"/>
          <p:cNvCxnSpPr/>
          <p:nvPr/>
        </p:nvCxnSpPr>
        <p:spPr>
          <a:xfrm flipH="1">
            <a:off x="11490256" y="3826670"/>
            <a:ext cx="1069466" cy="1069467"/>
          </a:xfrm>
          <a:prstGeom prst="line">
            <a:avLst/>
          </a:prstGeom>
          <a:ln>
            <a:solidFill>
              <a:srgbClr val="22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9172231" y="6431025"/>
            <a:ext cx="1768232" cy="18466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>
                <a:solidFill>
                  <a:srgbClr val="58595B"/>
                </a:solidFill>
                <a:latin typeface="Montserrat regular" pitchFamily="2" charset="0"/>
                <a:ea typeface="Inter regular" panose="02000503000000020004" pitchFamily="2" charset="0"/>
              </a:rPr>
              <a:t>Post event report 2025</a:t>
            </a:r>
          </a:p>
        </p:txBody>
      </p:sp>
      <p:sp>
        <p:nvSpPr>
          <p:cNvPr id="42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11454082" y="6415636"/>
            <a:ext cx="348861" cy="2154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400" dirty="0">
                <a:solidFill>
                  <a:srgbClr val="222A5E"/>
                </a:solidFill>
                <a:latin typeface="Montserrat SemiBold" pitchFamily="2" charset="0"/>
                <a:ea typeface="Inter regular" panose="02000503000000020004" pitchFamily="2" charset="0"/>
              </a:rPr>
              <a:t>04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11238031" y="6383652"/>
            <a:ext cx="0" cy="279413"/>
          </a:xfrm>
          <a:prstGeom prst="line">
            <a:avLst/>
          </a:prstGeom>
          <a:ln w="9525">
            <a:solidFill>
              <a:srgbClr val="5859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89058" y="6243615"/>
            <a:ext cx="11413885" cy="0"/>
          </a:xfrm>
          <a:prstGeom prst="line">
            <a:avLst/>
          </a:prstGeom>
          <a:ln w="12700">
            <a:solidFill>
              <a:srgbClr val="5859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6" name="Picture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" y="6407339"/>
            <a:ext cx="928429" cy="232039"/>
          </a:xfrm>
          <a:prstGeom prst="rect">
            <a:avLst/>
          </a:prstGeom>
        </p:spPr>
      </p:pic>
      <p:sp>
        <p:nvSpPr>
          <p:cNvPr id="50" name="Rounded Rectangle 49"/>
          <p:cNvSpPr/>
          <p:nvPr/>
        </p:nvSpPr>
        <p:spPr>
          <a:xfrm rot="2700000">
            <a:off x="8353602" y="-861678"/>
            <a:ext cx="732148" cy="2153493"/>
          </a:xfrm>
          <a:prstGeom prst="roundRect">
            <a:avLst>
              <a:gd name="adj" fmla="val 50000"/>
            </a:avLst>
          </a:prstGeom>
          <a:solidFill>
            <a:srgbClr val="222A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52" name="Straight Connector 51"/>
          <p:cNvCxnSpPr/>
          <p:nvPr/>
        </p:nvCxnSpPr>
        <p:spPr>
          <a:xfrm flipH="1">
            <a:off x="7556544" y="-351770"/>
            <a:ext cx="1750790" cy="1750790"/>
          </a:xfrm>
          <a:prstGeom prst="line">
            <a:avLst/>
          </a:prstGeom>
          <a:ln>
            <a:solidFill>
              <a:srgbClr val="FDD61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6EC9675-1C43-DCC5-6A8E-16A1E30976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16" y="307613"/>
            <a:ext cx="6872537" cy="515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6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1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9172231" y="6431025"/>
            <a:ext cx="1768232" cy="18466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>
                <a:solidFill>
                  <a:srgbClr val="58595B"/>
                </a:solidFill>
                <a:latin typeface="Montserrat regular" pitchFamily="2" charset="0"/>
                <a:ea typeface="Inter regular" panose="02000503000000020004" pitchFamily="2" charset="0"/>
              </a:rPr>
              <a:t>Post event report 2025</a:t>
            </a:r>
          </a:p>
        </p:txBody>
      </p:sp>
      <p:sp>
        <p:nvSpPr>
          <p:cNvPr id="42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11454082" y="6415636"/>
            <a:ext cx="348861" cy="2154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400" dirty="0">
                <a:solidFill>
                  <a:srgbClr val="222A5E"/>
                </a:solidFill>
                <a:latin typeface="Montserrat SemiBold" pitchFamily="2" charset="0"/>
                <a:ea typeface="Inter regular" panose="02000503000000020004" pitchFamily="2" charset="0"/>
              </a:rPr>
              <a:t>05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11238031" y="6383652"/>
            <a:ext cx="0" cy="279413"/>
          </a:xfrm>
          <a:prstGeom prst="line">
            <a:avLst/>
          </a:prstGeom>
          <a:ln w="9525">
            <a:solidFill>
              <a:srgbClr val="5859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89058" y="6243615"/>
            <a:ext cx="11413885" cy="0"/>
          </a:xfrm>
          <a:prstGeom prst="line">
            <a:avLst/>
          </a:prstGeom>
          <a:ln w="12700">
            <a:solidFill>
              <a:srgbClr val="5859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6" name="Picture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" y="6407339"/>
            <a:ext cx="928429" cy="232039"/>
          </a:xfrm>
          <a:prstGeom prst="rect">
            <a:avLst/>
          </a:prstGeom>
        </p:spPr>
      </p:pic>
      <p:sp>
        <p:nvSpPr>
          <p:cNvPr id="26" name="Rounded Rectangle 25"/>
          <p:cNvSpPr/>
          <p:nvPr/>
        </p:nvSpPr>
        <p:spPr>
          <a:xfrm rot="2700000">
            <a:off x="11505359" y="2408816"/>
            <a:ext cx="1373282" cy="3204119"/>
          </a:xfrm>
          <a:prstGeom prst="roundRect">
            <a:avLst>
              <a:gd name="adj" fmla="val 50000"/>
            </a:avLst>
          </a:prstGeom>
          <a:solidFill>
            <a:srgbClr val="222A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" name="Rounded Rectangle 29"/>
          <p:cNvSpPr/>
          <p:nvPr/>
        </p:nvSpPr>
        <p:spPr>
          <a:xfrm rot="2700000">
            <a:off x="8097000" y="-2274455"/>
            <a:ext cx="1024250" cy="4093626"/>
          </a:xfrm>
          <a:prstGeom prst="roundRect">
            <a:avLst>
              <a:gd name="adj" fmla="val 50000"/>
            </a:avLst>
          </a:prstGeom>
          <a:solidFill>
            <a:srgbClr val="535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31" name="Straight Connector 30"/>
          <p:cNvCxnSpPr/>
          <p:nvPr/>
        </p:nvCxnSpPr>
        <p:spPr>
          <a:xfrm flipH="1">
            <a:off x="6809125" y="-590228"/>
            <a:ext cx="2172028" cy="2172029"/>
          </a:xfrm>
          <a:prstGeom prst="line">
            <a:avLst/>
          </a:prstGeom>
          <a:ln>
            <a:solidFill>
              <a:srgbClr val="FDD61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11770412" y="3550907"/>
            <a:ext cx="2172028" cy="2172029"/>
          </a:xfrm>
          <a:prstGeom prst="line">
            <a:avLst/>
          </a:prstGeom>
          <a:ln>
            <a:solidFill>
              <a:srgbClr val="FDD61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AD7529AE-4D97-7ED5-B6A7-EE00913D8F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" y="614383"/>
            <a:ext cx="6641759" cy="4981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456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9172231" y="6431025"/>
            <a:ext cx="1768232" cy="18466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>
                <a:solidFill>
                  <a:srgbClr val="58595B"/>
                </a:solidFill>
                <a:latin typeface="Montserrat regular" pitchFamily="2" charset="0"/>
                <a:ea typeface="Inter regular" panose="02000503000000020004" pitchFamily="2" charset="0"/>
              </a:rPr>
              <a:t>Post event report 2025</a:t>
            </a:r>
          </a:p>
        </p:txBody>
      </p:sp>
      <p:sp>
        <p:nvSpPr>
          <p:cNvPr id="42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11454082" y="6415636"/>
            <a:ext cx="348861" cy="2154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400" dirty="0">
                <a:solidFill>
                  <a:srgbClr val="222A5E"/>
                </a:solidFill>
                <a:latin typeface="Montserrat SemiBold" pitchFamily="2" charset="0"/>
                <a:ea typeface="Inter regular" panose="02000503000000020004" pitchFamily="2" charset="0"/>
              </a:rPr>
              <a:t>06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11238031" y="6383652"/>
            <a:ext cx="0" cy="279413"/>
          </a:xfrm>
          <a:prstGeom prst="line">
            <a:avLst/>
          </a:prstGeom>
          <a:ln w="9525">
            <a:solidFill>
              <a:srgbClr val="5859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89058" y="6243615"/>
            <a:ext cx="11413885" cy="0"/>
          </a:xfrm>
          <a:prstGeom prst="line">
            <a:avLst/>
          </a:prstGeom>
          <a:ln w="12700">
            <a:solidFill>
              <a:srgbClr val="5859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6" name="Picture 4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" y="6407339"/>
            <a:ext cx="928429" cy="232039"/>
          </a:xfrm>
          <a:prstGeom prst="rect">
            <a:avLst/>
          </a:prstGeom>
        </p:spPr>
      </p:pic>
      <p:sp>
        <p:nvSpPr>
          <p:cNvPr id="26" name="Rounded Rectangle 25"/>
          <p:cNvSpPr/>
          <p:nvPr/>
        </p:nvSpPr>
        <p:spPr>
          <a:xfrm rot="2700000">
            <a:off x="8485588" y="-1255960"/>
            <a:ext cx="1373282" cy="3204119"/>
          </a:xfrm>
          <a:prstGeom prst="roundRect">
            <a:avLst>
              <a:gd name="adj" fmla="val 50000"/>
            </a:avLst>
          </a:prstGeom>
          <a:solidFill>
            <a:srgbClr val="222A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" name="Rounded Rectangle 29"/>
          <p:cNvSpPr/>
          <p:nvPr/>
        </p:nvSpPr>
        <p:spPr>
          <a:xfrm rot="2700000">
            <a:off x="11894657" y="3620913"/>
            <a:ext cx="1024250" cy="2213191"/>
          </a:xfrm>
          <a:prstGeom prst="roundRect">
            <a:avLst>
              <a:gd name="adj" fmla="val 50000"/>
            </a:avLst>
          </a:prstGeom>
          <a:solidFill>
            <a:srgbClr val="535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31" name="Straight Connector 30"/>
          <p:cNvCxnSpPr/>
          <p:nvPr/>
        </p:nvCxnSpPr>
        <p:spPr>
          <a:xfrm flipH="1">
            <a:off x="7254239" y="-1023842"/>
            <a:ext cx="2172028" cy="2172029"/>
          </a:xfrm>
          <a:prstGeom prst="line">
            <a:avLst/>
          </a:prstGeom>
          <a:ln>
            <a:solidFill>
              <a:srgbClr val="FDD61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10716929" y="3328589"/>
            <a:ext cx="2172028" cy="2172029"/>
          </a:xfrm>
          <a:prstGeom prst="line">
            <a:avLst/>
          </a:prstGeom>
          <a:ln>
            <a:solidFill>
              <a:srgbClr val="22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FD01DB5D-D9E8-5F07-82F8-34B4BC8570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10" y="373525"/>
            <a:ext cx="7087615" cy="53157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C768A5-BEB4-4D62-BFCE-B79064A195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123" y="-15727"/>
            <a:ext cx="11265877" cy="633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456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5072" y="209322"/>
            <a:ext cx="5810928" cy="430887"/>
          </a:xfrm>
        </p:spPr>
        <p:txBody>
          <a:bodyPr wrap="square" lIns="0" tIns="0" rIns="0" bIns="0" anchor="t" anchorCtr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800" dirty="0">
                <a:latin typeface="Montserrat Bold" pitchFamily="2" charset="0"/>
                <a:ea typeface="Inter SemiBold" panose="02000503000000020004" pitchFamily="2" charset="0"/>
              </a:rPr>
              <a:t>TESTIMONIALS</a:t>
            </a:r>
          </a:p>
        </p:txBody>
      </p:sp>
      <p:sp>
        <p:nvSpPr>
          <p:cNvPr id="41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9172231" y="6431025"/>
            <a:ext cx="1768232" cy="18466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>
                <a:solidFill>
                  <a:srgbClr val="58595B"/>
                </a:solidFill>
                <a:latin typeface="Montserrat regular" pitchFamily="2" charset="0"/>
                <a:ea typeface="Inter regular" panose="02000503000000020004" pitchFamily="2" charset="0"/>
              </a:rPr>
              <a:t>Post event report 2025</a:t>
            </a:r>
          </a:p>
        </p:txBody>
      </p:sp>
      <p:sp>
        <p:nvSpPr>
          <p:cNvPr id="42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11454082" y="6415636"/>
            <a:ext cx="348861" cy="2154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400" dirty="0">
                <a:solidFill>
                  <a:srgbClr val="222A5E"/>
                </a:solidFill>
                <a:latin typeface="Montserrat SemiBold" pitchFamily="2" charset="0"/>
                <a:ea typeface="Inter regular" panose="02000503000000020004" pitchFamily="2" charset="0"/>
              </a:rPr>
              <a:t>07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11238031" y="6383652"/>
            <a:ext cx="0" cy="279413"/>
          </a:xfrm>
          <a:prstGeom prst="line">
            <a:avLst/>
          </a:prstGeom>
          <a:ln w="9525">
            <a:solidFill>
              <a:srgbClr val="5859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89058" y="6243615"/>
            <a:ext cx="11413885" cy="0"/>
          </a:xfrm>
          <a:prstGeom prst="line">
            <a:avLst/>
          </a:prstGeom>
          <a:ln w="12700">
            <a:solidFill>
              <a:srgbClr val="5859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6" name="Picture 4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" y="6407339"/>
            <a:ext cx="928429" cy="23203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634680" y="1025612"/>
            <a:ext cx="56396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i="1" dirty="0">
                <a:latin typeface="Georgia" pitchFamily="18" charset="0"/>
              </a:rPr>
              <a:t>Construction Jobs Expo at the RDS has been an incredible success for us at </a:t>
            </a:r>
            <a:r>
              <a:rPr lang="en-IE" sz="1400" i="1" dirty="0" err="1">
                <a:latin typeface="Georgia" pitchFamily="18" charset="0"/>
              </a:rPr>
              <a:t>Pentacon</a:t>
            </a:r>
            <a:r>
              <a:rPr lang="en-IE" sz="1400" i="1" dirty="0">
                <a:latin typeface="Georgia" pitchFamily="18" charset="0"/>
              </a:rPr>
              <a:t>. We’ve had the opportunity to meet  talented individuals from all over the world and the quality of their experience has truly impressed us. This event has been a major success and we’re thrilled with the connections we’ve made here today</a:t>
            </a:r>
            <a:r>
              <a:rPr lang="en-IE" sz="1400" dirty="0">
                <a:latin typeface="Georgia" pitchFamily="18" charset="0"/>
              </a:rPr>
              <a:t>. – Sandy Miller, </a:t>
            </a:r>
            <a:r>
              <a:rPr lang="en-IE" sz="1400" dirty="0" err="1">
                <a:latin typeface="Georgia" pitchFamily="18" charset="0"/>
              </a:rPr>
              <a:t>Pentacon</a:t>
            </a:r>
            <a:r>
              <a:rPr lang="en-IE" sz="1400" i="1" dirty="0">
                <a:latin typeface="Georgia" pitchFamily="18" charset="0"/>
              </a:rPr>
              <a:t> </a:t>
            </a:r>
            <a:endParaRPr lang="en-IE" sz="1400" dirty="0">
              <a:latin typeface="Georgi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34682" y="2557848"/>
            <a:ext cx="56776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i="1" dirty="0">
                <a:latin typeface="Georgia" pitchFamily="18" charset="0"/>
              </a:rPr>
              <a:t>The Construction Jobs Expo at the RDS has been very successful for us. The face-to-face interactions are invaluable, allowing us to connect directly with candidates and provide a human touch that’s often missing in online applications. It’s been a fantastic day for networking and meeting potential employees. </a:t>
            </a:r>
            <a:r>
              <a:rPr lang="en-IE" sz="1400" dirty="0">
                <a:latin typeface="Georgia" pitchFamily="18" charset="0"/>
              </a:rPr>
              <a:t>– Brian &amp; Jimmy, Ward Personnel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59395" y="4102444"/>
            <a:ext cx="52980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i="1" dirty="0">
                <a:latin typeface="Georgia" pitchFamily="18" charset="0"/>
              </a:rPr>
              <a:t>Construction Jobs Expo at the RDS has been fantastic for us at </a:t>
            </a:r>
            <a:r>
              <a:rPr lang="en-IE" sz="1400" i="1" dirty="0" err="1">
                <a:latin typeface="Georgia" pitchFamily="18" charset="0"/>
              </a:rPr>
              <a:t>Skanstec</a:t>
            </a:r>
            <a:r>
              <a:rPr lang="en-IE" sz="1400" i="1" dirty="0">
                <a:latin typeface="Georgia" pitchFamily="18" charset="0"/>
              </a:rPr>
              <a:t>.  We’ve received a lot of  quality CVs and have seen significant footfall. There’s been a noticeable boost in our social media engagement as well, with many attendees using our QR codes. Overall, it’s been a highly productive and successful day. </a:t>
            </a:r>
            <a:r>
              <a:rPr lang="en-IE" sz="1400" dirty="0">
                <a:latin typeface="Georgia" pitchFamily="18" charset="0"/>
              </a:rPr>
              <a:t>– Dawn Meagher, </a:t>
            </a:r>
            <a:r>
              <a:rPr lang="en-IE" sz="1400" dirty="0" err="1">
                <a:latin typeface="Georgia" pitchFamily="18" charset="0"/>
              </a:rPr>
              <a:t>Skanstec</a:t>
            </a:r>
            <a:r>
              <a:rPr lang="en-IE" sz="1400" dirty="0">
                <a:latin typeface="Georgia" pitchFamily="18" charset="0"/>
              </a:rPr>
              <a:t> Engineering</a:t>
            </a:r>
          </a:p>
        </p:txBody>
      </p:sp>
      <p:pic>
        <p:nvPicPr>
          <p:cNvPr id="15" name="Picture 14" descr="Pentacon Pty Lt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0770" y="357242"/>
            <a:ext cx="2083219" cy="2083219"/>
          </a:xfrm>
          <a:prstGeom prst="rect">
            <a:avLst/>
          </a:prstGeom>
        </p:spPr>
      </p:pic>
      <p:pic>
        <p:nvPicPr>
          <p:cNvPr id="16" name="Picture 15" descr="Main Logo Blue-Regular 250px for linkedi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79616" y="2627870"/>
            <a:ext cx="2605528" cy="1375719"/>
          </a:xfrm>
          <a:prstGeom prst="rect">
            <a:avLst/>
          </a:prstGeom>
        </p:spPr>
      </p:pic>
      <p:pic>
        <p:nvPicPr>
          <p:cNvPr id="21" name="Picture 20" descr="Skanstec Blue Logo with Motto (2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87146" y="4343481"/>
            <a:ext cx="3369474" cy="88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197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9656" y="259558"/>
            <a:ext cx="10537652" cy="553998"/>
          </a:xfrm>
        </p:spPr>
        <p:txBody>
          <a:bodyPr wrap="square" lIns="0" tIns="0" rIns="0" bIns="0" anchor="t" anchorCtr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3600" dirty="0">
                <a:latin typeface="Montserrat Bold" pitchFamily="2" charset="0"/>
                <a:ea typeface="Inter SemiBold" panose="02000503000000020004" pitchFamily="2" charset="0"/>
              </a:rPr>
              <a:t>RESERVE YOUR SPACE FOR 2026</a:t>
            </a:r>
          </a:p>
        </p:txBody>
      </p:sp>
      <p:sp>
        <p:nvSpPr>
          <p:cNvPr id="41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9172231" y="6431025"/>
            <a:ext cx="1768232" cy="18466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dirty="0">
                <a:solidFill>
                  <a:srgbClr val="58595B"/>
                </a:solidFill>
                <a:latin typeface="Montserrat regular" pitchFamily="2" charset="0"/>
                <a:ea typeface="Inter regular" panose="02000503000000020004" pitchFamily="2" charset="0"/>
              </a:rPr>
              <a:t>Post event report 2025</a:t>
            </a:r>
          </a:p>
        </p:txBody>
      </p:sp>
      <p:sp>
        <p:nvSpPr>
          <p:cNvPr id="42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11454082" y="6415636"/>
            <a:ext cx="348861" cy="2154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400" dirty="0">
                <a:solidFill>
                  <a:srgbClr val="222A5E"/>
                </a:solidFill>
                <a:latin typeface="Montserrat SemiBold" pitchFamily="2" charset="0"/>
                <a:ea typeface="Inter regular" panose="02000503000000020004" pitchFamily="2" charset="0"/>
              </a:rPr>
              <a:t>08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11238031" y="6383652"/>
            <a:ext cx="0" cy="279413"/>
          </a:xfrm>
          <a:prstGeom prst="line">
            <a:avLst/>
          </a:prstGeom>
          <a:ln w="9525">
            <a:solidFill>
              <a:srgbClr val="5859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89058" y="6243615"/>
            <a:ext cx="11413885" cy="0"/>
          </a:xfrm>
          <a:prstGeom prst="line">
            <a:avLst/>
          </a:prstGeom>
          <a:ln w="12700">
            <a:solidFill>
              <a:srgbClr val="5859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6" name="Picture 4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" y="6407339"/>
            <a:ext cx="928429" cy="232039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 rot="5400000">
            <a:off x="4001812" y="-1984128"/>
            <a:ext cx="3980328" cy="10028404"/>
          </a:xfrm>
          <a:prstGeom prst="roundRect">
            <a:avLst>
              <a:gd name="adj" fmla="val 50000"/>
            </a:avLst>
          </a:prstGeom>
          <a:solidFill>
            <a:srgbClr val="222A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2040844" y="1927740"/>
            <a:ext cx="9125895" cy="150810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5400" dirty="0">
                <a:solidFill>
                  <a:schemeClr val="bg1"/>
                </a:solidFill>
                <a:latin typeface="Montserrat Bold" pitchFamily="2" charset="0"/>
                <a:ea typeface="Inter regular" panose="02000503000000020004" pitchFamily="2" charset="0"/>
              </a:rPr>
              <a:t>Construction Jobs Expo</a:t>
            </a:r>
          </a:p>
          <a:p>
            <a:pPr algn="l">
              <a:lnSpc>
                <a:spcPct val="100000"/>
              </a:lnSpc>
            </a:pPr>
            <a:r>
              <a:rPr lang="en-US" sz="4400" dirty="0">
                <a:solidFill>
                  <a:schemeClr val="bg1"/>
                </a:solidFill>
                <a:latin typeface="Montserrat Bold" pitchFamily="2" charset="0"/>
                <a:ea typeface="Inter regular" panose="02000503000000020004" pitchFamily="2" charset="0"/>
              </a:rPr>
              <a:t>RDS</a:t>
            </a:r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2040844" y="3711389"/>
            <a:ext cx="7848647" cy="5539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3600" dirty="0">
                <a:solidFill>
                  <a:schemeClr val="bg1"/>
                </a:solidFill>
                <a:latin typeface="Montserrat regular" pitchFamily="2" charset="0"/>
                <a:ea typeface="Inter regular" panose="02000503000000020004" pitchFamily="2" charset="0"/>
              </a:rPr>
              <a:t>17</a:t>
            </a:r>
            <a:r>
              <a:rPr lang="en-US" sz="3600" baseline="30000" dirty="0">
                <a:solidFill>
                  <a:schemeClr val="bg1"/>
                </a:solidFill>
                <a:latin typeface="Montserrat regular" pitchFamily="2" charset="0"/>
                <a:ea typeface="Inter regular" panose="02000503000000020004" pitchFamily="2" charset="0"/>
              </a:rPr>
              <a:t>th</a:t>
            </a:r>
            <a:r>
              <a:rPr lang="en-US" sz="3600" dirty="0">
                <a:solidFill>
                  <a:schemeClr val="bg1"/>
                </a:solidFill>
                <a:latin typeface="Montserrat regular" pitchFamily="2" charset="0"/>
                <a:ea typeface="Inter regular" panose="02000503000000020004" pitchFamily="2" charset="0"/>
              </a:rPr>
              <a:t> October• Dublin, Ireland</a:t>
            </a:r>
          </a:p>
        </p:txBody>
      </p:sp>
      <p:sp>
        <p:nvSpPr>
          <p:cNvPr id="2" name="Oval 1"/>
          <p:cNvSpPr/>
          <p:nvPr/>
        </p:nvSpPr>
        <p:spPr>
          <a:xfrm>
            <a:off x="304800" y="1488141"/>
            <a:ext cx="1488141" cy="1523999"/>
          </a:xfrm>
          <a:prstGeom prst="ellipse">
            <a:avLst/>
          </a:prstGeom>
          <a:solidFill>
            <a:srgbClr val="FDD617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D53D538D-9407-23C4-743D-96C2FDCD42E1}"/>
              </a:ext>
            </a:extLst>
          </p:cNvPr>
          <p:cNvSpPr txBox="1">
            <a:spLocks/>
          </p:cNvSpPr>
          <p:nvPr/>
        </p:nvSpPr>
        <p:spPr>
          <a:xfrm>
            <a:off x="729871" y="1589186"/>
            <a:ext cx="753035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4400" b="1" dirty="0">
                <a:solidFill>
                  <a:srgbClr val="222A5E"/>
                </a:solidFill>
                <a:latin typeface="Montserrat Medium" pitchFamily="2" charset="0"/>
                <a:ea typeface="Inter regular" panose="02000503000000020004" pitchFamily="2" charset="0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6559639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9bfd536-8b65-4924-9d3a-5852072fff0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6ED12185EF3B4092498F5892093E0F" ma:contentTypeVersion="5" ma:contentTypeDescription="Create a new document." ma:contentTypeScope="" ma:versionID="e7a57368dc0f368841b75760ed54fb73">
  <xsd:schema xmlns:xsd="http://www.w3.org/2001/XMLSchema" xmlns:xs="http://www.w3.org/2001/XMLSchema" xmlns:p="http://schemas.microsoft.com/office/2006/metadata/properties" xmlns:ns3="39bfd536-8b65-4924-9d3a-5852072fff0e" targetNamespace="http://schemas.microsoft.com/office/2006/metadata/properties" ma:root="true" ma:fieldsID="abaca5af129d53ce6691f77c6436fae6" ns3:_="">
    <xsd:import namespace="39bfd536-8b65-4924-9d3a-5852072fff0e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bfd536-8b65-4924-9d3a-5852072fff0e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D9A834A-55CE-4C93-8E54-C710BE95BE4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59DCAEB-17B9-486D-97BB-2151239E9B45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39bfd536-8b65-4924-9d3a-5852072fff0e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326919D-1DB2-42C7-BBC9-3346763CAE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bfd536-8b65-4924-9d3a-5852072fff0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3010</TotalTime>
  <Words>406</Words>
  <Application>Microsoft Office PowerPoint</Application>
  <PresentationFormat>Widescreen</PresentationFormat>
  <Paragraphs>80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Aptos</vt:lpstr>
      <vt:lpstr>Aptos Display</vt:lpstr>
      <vt:lpstr>Arial</vt:lpstr>
      <vt:lpstr>Georgia</vt:lpstr>
      <vt:lpstr>Montserrat Bold</vt:lpstr>
      <vt:lpstr>Montserrat Medium</vt:lpstr>
      <vt:lpstr>Montserrat regular</vt:lpstr>
      <vt:lpstr>Montserrat SemiBold</vt:lpstr>
      <vt:lpstr>Kantoorthema</vt:lpstr>
      <vt:lpstr>POST EVENT REPORT 2025</vt:lpstr>
      <vt:lpstr>AT A GLANCE</vt:lpstr>
      <vt:lpstr>CONSTRUCTION / ENGINEERING EMPLOYERS</vt:lpstr>
      <vt:lpstr>PowerPoint Presentation</vt:lpstr>
      <vt:lpstr>PowerPoint Presentation</vt:lpstr>
      <vt:lpstr>PowerPoint Presentation</vt:lpstr>
      <vt:lpstr>PowerPoint Presentation</vt:lpstr>
      <vt:lpstr>TESTIMONIALS</vt:lpstr>
      <vt:lpstr>RESERVE YOUR SPACE FOR 2026</vt:lpstr>
      <vt:lpstr>CONTACT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Consolidation of private cloud offering</dc:title>
  <dc:creator>Maarten Ureel</dc:creator>
  <cp:lastModifiedBy>Kevin Branigan</cp:lastModifiedBy>
  <cp:revision>212</cp:revision>
  <dcterms:created xsi:type="dcterms:W3CDTF">2024-03-28T09:45:47Z</dcterms:created>
  <dcterms:modified xsi:type="dcterms:W3CDTF">2026-02-04T15:00:43Z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0x010100506ED12185EF3B4092498F5892093E0F</vt:lpwstr>
  </property>
</Properties>
</file>